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9" r:id="rId2"/>
    <p:sldId id="381" r:id="rId3"/>
    <p:sldId id="260" r:id="rId4"/>
    <p:sldId id="345" r:id="rId5"/>
    <p:sldId id="386" r:id="rId6"/>
    <p:sldId id="261" r:id="rId7"/>
    <p:sldId id="285" r:id="rId8"/>
    <p:sldId id="286" r:id="rId9"/>
    <p:sldId id="330" r:id="rId10"/>
    <p:sldId id="371" r:id="rId11"/>
    <p:sldId id="347" r:id="rId12"/>
    <p:sldId id="349" r:id="rId13"/>
    <p:sldId id="368" r:id="rId14"/>
    <p:sldId id="351" r:id="rId15"/>
    <p:sldId id="355" r:id="rId16"/>
    <p:sldId id="357" r:id="rId17"/>
    <p:sldId id="367" r:id="rId18"/>
    <p:sldId id="340" r:id="rId19"/>
    <p:sldId id="360" r:id="rId20"/>
    <p:sldId id="375" r:id="rId21"/>
    <p:sldId id="361" r:id="rId22"/>
    <p:sldId id="341" r:id="rId23"/>
    <p:sldId id="359" r:id="rId24"/>
    <p:sldId id="391" r:id="rId25"/>
    <p:sldId id="392" r:id="rId26"/>
    <p:sldId id="393" r:id="rId27"/>
    <p:sldId id="394" r:id="rId28"/>
    <p:sldId id="297" r:id="rId29"/>
    <p:sldId id="303" r:id="rId30"/>
    <p:sldId id="309" r:id="rId31"/>
    <p:sldId id="380" r:id="rId32"/>
    <p:sldId id="304" r:id="rId33"/>
    <p:sldId id="305" r:id="rId34"/>
    <p:sldId id="306" r:id="rId35"/>
    <p:sldId id="277" r:id="rId36"/>
    <p:sldId id="278" r:id="rId37"/>
    <p:sldId id="279" r:id="rId38"/>
    <p:sldId id="389" r:id="rId39"/>
    <p:sldId id="387" r:id="rId40"/>
  </p:sldIdLst>
  <p:sldSz cx="12192000" cy="685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6B92"/>
    <a:srgbClr val="000000"/>
    <a:srgbClr val="F5B5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83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E29D188-BFEF-4059-A325-7346566485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D64AD46-02FD-4AE8-8A93-70D29C93D4F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94F43369-F793-4B2D-925A-11E0B6EB66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ED290FD3-D9C5-4170-AD36-B03FB1091CE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3D9852F-6752-4327-85BD-6C287472A05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4T16:44:45.251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1,'0'0,"18"10,-7-5,-1 0,1-1,0 0,0-1,0 0,0-1,16 2,84-1,-74-3,335-10,-242 4,412 7,-206 4,-59-4,258-3,-392-6,54 0,-196 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4T16:45:08.194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0 250,'5'-6,"-1"1,1-1,0 1,0 0,1 1,6-6,-5 4,19-13,1 1,1 1,0 1,1 1,1 2,46-14,-2 6,121-18,-122 30,-1 3,1 4,81 7,217 38,-370-43,163 20,227-3,87 13,-428-25,135-1,-23-3,-154 0,0-1,0 1,0 1,-1-1,13 6,-16-5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4T16:45:23.16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2186 623,'-2'-14,"-4"0,-1 0,0 1,-2 0,0 0,0 1,-21-20,7 7,-15-16,-1 2,-3 1,-2 2,-1 1,-3 2,-74-40,76 48,-2 3,-1 1,-1 1,-2 2,0 2,-1 2,-88-14,91 22,1 2,-1 1,-1 3,1 1,0 1,1 2,-85 17,81-10,1 1,1 3,0 1,2 2,0 1,-86 48,111-53,0 2,1 0,1 2,1 0,1 0,1 1,1 1,1 1,1 0,2 0,1 1,1 1,1-1,2 1,1 1,1 0,2-1,1 1,1 1,2 26,5 2,3 0,3-1,2 0,4-1,3 0,33 61,-32-75,2 0,2-1,2-2,2 0,2-1,61 52,-65-65,2 0,0-1,1-2,1 0,1-2,1 0,1-2,0 0,1-2,46 10,-38-13,0-2,1-1,0-1,1-2,-1-2,0-1,1-1,-1-2,0-1,-1-2,0-1,0-1,-1-2,62-24,-63 20,-1-2,-1-1,-1-2,-1-1,-1-1,-1-1,-2-1,-1-1,-2-2,-1 0,-2-1,-1-1,-2-1,18-32,-27 35,-1 0,-1-1,-2 0,-2-1,-1 0,-2 0,-1 0,-2 0,-2 0,-8-55,-2 40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6DD8D99-D0AC-4D03-9FB4-FF5E9FEB93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322A8C6-81CD-45AB-9301-F964648ACB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B34ECA0-136F-4508-B57D-EA88913197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2F4ADF57-5565-4A5A-A5C1-7157837C72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EB19A027-1894-4BF8-8BFD-2A70F2E340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41E98540-E0BC-4756-9B16-F443C766E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83783C2-F70A-429D-975B-28B559DC47D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5A5071A-65B8-435B-B22F-18E5F81DEE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/>
              <a:t>apl. Prof. Dr. Stefan Seitz - www.ku-eichstaett.de/praktikumsamt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572E796F-3F5E-45DB-B1AF-D72EB5982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03017D-2703-4229-B28D-84330ABFCE02}" type="slidenum">
              <a:rPr lang="de-DE" altLang="de-DE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BB99809-68DB-4513-A8E3-8ED61C81A1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0CC7FA4-9B38-4770-979E-402A342842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5A5071A-65B8-435B-B22F-18E5F81DEE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/>
              <a:t>apl. Prof. Dr. Stefan Seitz - www.ku-eichstaett.de/praktikumsamt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572E796F-3F5E-45DB-B1AF-D72EB5982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03017D-2703-4229-B28D-84330ABFCE02}" type="slidenum">
              <a:rPr lang="de-DE" altLang="de-DE"/>
              <a:pPr>
                <a:spcBef>
                  <a:spcPct val="0"/>
                </a:spcBef>
              </a:pPr>
              <a:t>2</a:t>
            </a:fld>
            <a:endParaRPr lang="de-DE" altLang="de-DE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BB99809-68DB-4513-A8E3-8ED61C81A1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0CC7FA4-9B38-4770-979E-402A342842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79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3783C2-F70A-429D-975B-28B559DC47D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5862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7DB1944E-F72E-41E1-B2B3-3149B54322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/>
              <a:t>apl. Prof. Dr. Stefan Seitz - www.ku-eichstaett.de/praktikumsamt</a:t>
            </a:r>
          </a:p>
        </p:txBody>
      </p:sp>
      <p:sp>
        <p:nvSpPr>
          <p:cNvPr id="16387" name="Rectangle 7">
            <a:extLst>
              <a:ext uri="{FF2B5EF4-FFF2-40B4-BE49-F238E27FC236}">
                <a16:creationId xmlns:a16="http://schemas.microsoft.com/office/drawing/2014/main" id="{CB82BC80-06F0-4745-A7DB-E0673A173C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00CD62-D181-475C-9895-4F7A9AA50F2A}" type="slidenum">
              <a:rPr lang="de-DE" altLang="de-DE"/>
              <a:pPr>
                <a:spcBef>
                  <a:spcPct val="0"/>
                </a:spcBef>
              </a:pPr>
              <a:t>12</a:t>
            </a:fld>
            <a:endParaRPr lang="de-DE" altLang="de-DE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F3BD116-83F0-404D-B081-E7E49A576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A9E91557-1F81-4CC1-99E5-A1BF3C8CF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C09487-8AB7-419A-8D96-052F3D60E4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2A90EB-FE37-4CD1-BAB2-E503D395D6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8A4E62-D971-43BE-A776-4A3052536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D451D-71A1-4708-BA60-320643DCF2A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2527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08059A-DBE5-4FBB-A58E-71B51AAE56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80DFC0-CEB5-4192-A856-BA9EF32CAD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BC8B5E-453A-4D84-862E-CF00410F11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E372B-5200-45D2-B5AA-B5DB4D300A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894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F1B45B-E1B1-4BB1-920D-337305935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7EDB8-907B-48DC-B282-00AC48F316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B53E09-4714-4E1D-9238-DEAA17D49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38DB7-9406-4E29-85DF-CCC6F53308E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901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C2A3B2-1548-47CD-B2F1-9519CD1E3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312207-F61F-41E4-84BB-E6550E7238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37DFBD-FF1C-43DF-9E11-D91E68D6E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8F768-69E1-42D0-AEF9-979383EE5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707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0AFFC1-A258-43B1-9B9F-3F4ACE3053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B9444A-79CD-4006-BD6F-BC5060B08A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B90885-4E81-4C73-B40D-E61389706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8743-E0CA-4857-9FA8-B71D680BAAA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49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269D27-E550-488A-804B-B94C9331D4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183162-403B-4ACD-ADD5-1A62CEF50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BCEB61-439F-4343-BE1A-D641A7762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AE8C-464A-4898-AF5A-AC091F74238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612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229FF1-A498-4576-A635-D11641BBBC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9EBD97-8DD6-4871-B503-BA0F7E649E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6876D2-53F9-40AF-90AA-54F4EBF47F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A57EC-9D8D-4E1D-A13E-F73558E4788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660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426A78-B29D-4298-B3E1-A660D0D5A8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A2F9B6C-E0A0-4C98-A077-551E5B3EE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9700E75-C1DF-4BDA-BD0E-219385B85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E2A08-BCEC-44D2-B1B4-F536BB18193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013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A69CFFF-F7B6-449A-8779-1FBC1F69B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EA34AC-A0B8-4A2B-AFF7-A57DA8BC01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5B001AA-4766-41CD-A485-AD5BEF1224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8993-C053-44D2-B03B-B48CE9D5647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036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195A36-EA0F-474F-A92A-204E028294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8501F4-7FF9-4660-AE13-573B1FB83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6ED5C7-16EB-4746-A651-C15E172999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A1427-8B28-46CC-9D3F-0B44558A64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312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380FCA-5637-4C47-AA0B-468A93CFA6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B3AAE6-F2A9-4119-B94F-2E3754DDC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7C1785-CDC4-4D74-841D-5203FA270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8EF83-4E73-4AAC-A001-74AB4E7C0F8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713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905B216-568F-4A39-AA69-CD3E86FB4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3464B5A-1EA0-4E42-B0DD-6FE12B6F0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C511FC7-7E60-41D1-B4A9-CFA766EAB6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3D11DFA7-8C3A-48D6-A446-84AAE0D959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apl. Prof. Dr. Stefan Seitz - www.ku-eichstaett.de/praktikumsamt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A53FE30-DC93-40AD-9AF9-238384DAC3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9B569A-7E53-42C9-8A61-AC019A8ACF3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raktiumsamt@mb-west.de" TargetMode="External"/><Relationship Id="rId2" Type="http://schemas.openxmlformats.org/officeDocument/2006/relationships/hyperlink" Target="mailto:praktikumsamt@mbobw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25B5BD7-73DF-4772-9AD5-F110CCD69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43668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/>
              <a:t>Anerkennung von Betriebs- und Orientierungspraktikum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11BE0DA-7029-44E1-A98E-943628E68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514600"/>
            <a:ext cx="8229600" cy="41910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Formulare für alle Praktika auf der </a:t>
            </a:r>
            <a:r>
              <a:rPr lang="de-DE" dirty="0">
                <a:highlight>
                  <a:srgbClr val="FFFF00"/>
                </a:highlight>
              </a:rPr>
              <a:t>Homepage des Praktikumsamtes</a:t>
            </a:r>
          </a:p>
          <a:p>
            <a:pPr algn="just" eaLnBrk="1" hangingPunct="1">
              <a:defRPr/>
            </a:pPr>
            <a:r>
              <a:rPr lang="de-DE" dirty="0"/>
              <a:t>s. Links unter: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de-DE" dirty="0"/>
              <a:t>www.ku.de/ppf/paedagogik/lehrstuhl-fuer-schulpaedagogik/praktikumsamt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AEE5BE3-F67F-411D-AC9A-4AF773A8B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Praktika im Studium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0DFD2995-0D3A-4B7A-AD9E-93C57AC38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205" y="1953788"/>
            <a:ext cx="3167062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 dirty="0">
                <a:solidFill>
                  <a:srgbClr val="00B0F0"/>
                </a:solidFill>
                <a:latin typeface="Arial Rounded MT Bold" panose="020F0704030504030204" pitchFamily="34" charset="0"/>
              </a:rPr>
              <a:t>Blockpraktika</a:t>
            </a:r>
            <a:endParaRPr lang="de-DE" altLang="de-DE" sz="24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>
                <a:latin typeface="Arial Rounded MT Bold" panose="020F0704030504030204" pitchFamily="34" charset="0"/>
              </a:rPr>
              <a:t>in den Semester-ferien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>
                <a:latin typeface="Arial Rounded MT Bold" panose="020F0704030504030204" pitchFamily="34" charset="0"/>
              </a:rPr>
              <a:t>*Block 1 im Herbst (nach dem 2. Sem.)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>
                <a:latin typeface="Arial Rounded MT Bold" panose="020F0704030504030204" pitchFamily="34" charset="0"/>
              </a:rPr>
              <a:t>*Block 2 im Frühjahr (nach dem 3. Sem.)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9815DF13-5B76-4263-B63B-C1D0AC9F9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1989138"/>
            <a:ext cx="4391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298CE317-0B12-4F79-8774-639E4787E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126" y="1989138"/>
            <a:ext cx="625707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 dirty="0">
                <a:solidFill>
                  <a:srgbClr val="00B0F0"/>
                </a:solidFill>
                <a:latin typeface="Arial Rounded MT Bold" panose="020F0704030504030204" pitchFamily="34" charset="0"/>
              </a:rPr>
              <a:t>Studienbegleitende Praktika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>
                <a:latin typeface="Arial Rounded MT Bold" panose="020F0704030504030204" pitchFamily="34" charset="0"/>
              </a:rPr>
              <a:t>(„Dienstags-/Freitagspraktikum“)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>
                <a:latin typeface="Arial Rounded MT Bold" panose="020F0704030504030204" pitchFamily="34" charset="0"/>
              </a:rPr>
              <a:t>während der Vorlesungszeit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>
                <a:latin typeface="Arial Rounded MT Bold" panose="020F0704030504030204" pitchFamily="34" charset="0"/>
              </a:rPr>
              <a:t>*Unterrichtspraxis </a:t>
            </a:r>
            <a:r>
              <a:rPr lang="de-DE" altLang="de-DE" sz="2400" dirty="0" smtClean="0">
                <a:latin typeface="Arial Rounded MT Bold" panose="020F0704030504030204" pitchFamily="34" charset="0"/>
              </a:rPr>
              <a:t>2 </a:t>
            </a:r>
            <a:r>
              <a:rPr lang="de-DE" altLang="de-DE" sz="2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(B) </a:t>
            </a:r>
            <a:r>
              <a:rPr lang="de-DE" altLang="de-DE" sz="2400" dirty="0">
                <a:latin typeface="Arial Rounded MT Bold" panose="020F0704030504030204" pitchFamily="34" charset="0"/>
              </a:rPr>
              <a:t>im Sommersemester (6. Sem.)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>
                <a:latin typeface="Arial Rounded MT Bold" panose="020F0704030504030204" pitchFamily="34" charset="0"/>
              </a:rPr>
              <a:t>*</a:t>
            </a:r>
            <a:r>
              <a:rPr lang="de-DE" altLang="de-DE" sz="2400" dirty="0" err="1">
                <a:latin typeface="Arial Rounded MT Bold" panose="020F0704030504030204" pitchFamily="34" charset="0"/>
              </a:rPr>
              <a:t>LehramtPro</a:t>
            </a:r>
            <a:r>
              <a:rPr lang="de-DE" altLang="de-DE" sz="2400" dirty="0">
                <a:latin typeface="Arial Rounded MT Bold" panose="020F0704030504030204" pitchFamily="34" charset="0"/>
              </a:rPr>
              <a:t>-Praktikum (5. oder 7. Sem.)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F874D74-4D89-4FB7-A4E3-D09BF186B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312" y="1860540"/>
            <a:ext cx="3240087" cy="34893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14343" name="Rectangle 8">
            <a:extLst>
              <a:ext uri="{FF2B5EF4-FFF2-40B4-BE49-F238E27FC236}">
                <a16:creationId xmlns:a16="http://schemas.microsoft.com/office/drawing/2014/main" id="{4414B365-04D7-4B60-BEE4-385530EEE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9954" y="1860540"/>
            <a:ext cx="6512446" cy="34893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3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1EE755F-1ABB-4827-B683-81004E1A9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Der ‚Intensivkurs‘ zur Einführung in die Schulwirklichkeit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4C8D5CB-5D32-4A4D-9F75-2286A7192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 dirty="0"/>
              <a:t>Verpflichtender Vorbereitungskurs auf das erste Blockpraktikum</a:t>
            </a:r>
          </a:p>
          <a:p>
            <a:pPr eaLnBrk="1" hangingPunct="1">
              <a:defRPr/>
            </a:pPr>
            <a:r>
              <a:rPr lang="de-DE" sz="3600" dirty="0"/>
              <a:t>im 2. Semester (= Sommersemester)</a:t>
            </a:r>
          </a:p>
          <a:p>
            <a:pPr eaLnBrk="1" hangingPunct="1">
              <a:defRPr/>
            </a:pPr>
            <a:r>
              <a:rPr lang="de-DE" sz="3600" dirty="0"/>
              <a:t>mehrfache Angebote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79B10EA-147C-4D31-9992-7F8D37302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8" y="549275"/>
            <a:ext cx="8785225" cy="13716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/>
              <a:t>Blockpraktikum 1+2</a:t>
            </a:r>
            <a:br>
              <a:rPr lang="de-DE" sz="4000" dirty="0"/>
            </a:br>
            <a:r>
              <a:rPr lang="de-DE" sz="4000" dirty="0"/>
              <a:t/>
            </a:r>
            <a:br>
              <a:rPr lang="de-DE" sz="4000" dirty="0"/>
            </a:br>
            <a:endParaRPr lang="de-DE" sz="4000" dirty="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0F2AE15-9D4E-4691-98A7-18080D5DF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11125200" cy="5562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An öffentlichen (d.h. staatlichen oder kommunalen) Realschulen/Gymnasien oder staatlich anerkannten privaten Realschulen/Gymnasien in Bayern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Die/der Studierende wendet sich an die von ihm gewünschte Schule und lässt sich von ihr eine Einverständniserklärung geben.</a:t>
            </a:r>
            <a:br>
              <a:rPr lang="de-DE" sz="2800" dirty="0"/>
            </a:br>
            <a:r>
              <a:rPr lang="de-DE" sz="2800" dirty="0"/>
              <a:t>Bei Beginn des Praktikums muss der Schule der Nachweis über das Orientierungspraktikum vorgelegt werden; ohne diesen weist sie den Studierenden ab.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Liegt das Einverständnis der Schule vor (entsprechendes Formular) → Meldung an das Praktikumsamt bei demjenigen Ministerial-beauftragten, in dessen Zuständigkeitsbereich die gewünschte Praktikumsschule liegt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endParaRPr lang="de-DE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37EC88E-0C64-4FBB-BB84-313089392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8" y="549275"/>
            <a:ext cx="8785225" cy="13716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/>
              <a:t>Blockpraktikum 1</a:t>
            </a:r>
            <a:br>
              <a:rPr lang="de-DE" sz="4000" dirty="0"/>
            </a:br>
            <a:endParaRPr lang="de-DE" sz="4000" dirty="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0CD441E-A3B6-4740-B316-E0503AC5B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de-DE" dirty="0"/>
              <a:t>Dauer: 3 Wochen = 15 Tage  (September/Oktober) mit mind. 75 Unterrichtsstunden</a:t>
            </a:r>
          </a:p>
          <a:p>
            <a:pPr eaLnBrk="1" hangingPunct="1">
              <a:defRPr/>
            </a:pPr>
            <a:r>
              <a:rPr lang="de-DE" dirty="0"/>
              <a:t>Beginn: 7.30 Uhr/bei Schule erfragen (mind. 5 Stunden am Vormittag)</a:t>
            </a:r>
          </a:p>
          <a:p>
            <a:pPr eaLnBrk="1" hangingPunct="1">
              <a:defRPr/>
            </a:pPr>
            <a:r>
              <a:rPr lang="de-DE" dirty="0"/>
              <a:t>fächerübergreifend</a:t>
            </a:r>
          </a:p>
          <a:p>
            <a:pPr eaLnBrk="1" hangingPunct="1">
              <a:defRPr/>
            </a:pPr>
            <a:r>
              <a:rPr lang="de-DE" dirty="0"/>
              <a:t>Block 1+2: mind. 5 Unterrichtsversuche (insgesamt)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2C851CB-CD6F-4B6E-84C0-3537F992335C}"/>
              </a:ext>
            </a:extLst>
          </p:cNvPr>
          <p:cNvSpPr/>
          <p:nvPr/>
        </p:nvSpPr>
        <p:spPr>
          <a:xfrm rot="21199665">
            <a:off x="8196038" y="941859"/>
            <a:ext cx="3776996" cy="954107"/>
          </a:xfrm>
          <a:prstGeom prst="rect">
            <a:avLst/>
          </a:prstGeom>
          <a:solidFill>
            <a:schemeClr val="tx1">
              <a:alpha val="61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i. d. R. </a:t>
            </a:r>
            <a:r>
              <a:rPr lang="de-DE" sz="2800" b="1" i="1" u="sng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nicht </a:t>
            </a:r>
            <a:r>
              <a:rPr lang="de-DE" sz="2800" b="1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 dem</a:t>
            </a:r>
          </a:p>
          <a:p>
            <a:pPr algn="ctr"/>
            <a:r>
              <a:rPr lang="de-DE" sz="2800" b="1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ersten Schultag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D620B-193D-48CD-8502-8AB1D86F4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938" y="404813"/>
            <a:ext cx="8229600" cy="8636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  <a:t/>
            </a:r>
            <a:b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de-DE" sz="2700" dirty="0">
                <a:solidFill>
                  <a:srgbClr val="0070C0"/>
                </a:solidFill>
                <a:latin typeface="Arial Rounded MT Bold" pitchFamily="34" charset="0"/>
              </a:rPr>
              <a:t>Blockpraktikum I    - innerhalb Oberbayerns - </a:t>
            </a:r>
            <a: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  <a:t/>
            </a:r>
            <a:b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</a:b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589B9B-79A9-41B9-860C-BBC1188FF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47800"/>
            <a:ext cx="9067800" cy="52578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Organisation: </a:t>
            </a:r>
            <a:r>
              <a:rPr lang="de-DE" sz="2200" dirty="0">
                <a:solidFill>
                  <a:srgbClr val="00B0F0"/>
                </a:solidFill>
                <a:latin typeface="Arial Rounded MT Bold" pitchFamily="34" charset="0"/>
              </a:rPr>
              <a:t>Schule aussuchen </a:t>
            </a:r>
            <a:r>
              <a:rPr lang="de-DE" sz="2200" dirty="0">
                <a:latin typeface="Arial Rounded MT Bold" pitchFamily="34" charset="0"/>
                <a:sym typeface="Wingdings"/>
              </a:rPr>
              <a:t>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  <a:sym typeface="Wingdings"/>
              </a:rPr>
              <a:t>		 </a:t>
            </a:r>
            <a:r>
              <a:rPr lang="de-DE" sz="2200" dirty="0">
                <a:solidFill>
                  <a:srgbClr val="00B0F0"/>
                </a:solidFill>
                <a:latin typeface="Arial Rounded MT Bold" pitchFamily="34" charset="0"/>
                <a:sym typeface="Wingdings"/>
              </a:rPr>
              <a:t>Vereinbarung mit Schulleitung </a:t>
            </a:r>
            <a:r>
              <a:rPr lang="de-DE" sz="2200" dirty="0">
                <a:latin typeface="Arial Rounded MT Bold" pitchFamily="34" charset="0"/>
                <a:sym typeface="Wingdings"/>
              </a:rPr>
              <a:t>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  <a:sym typeface="Wingdings"/>
              </a:rPr>
              <a:t>		 </a:t>
            </a:r>
            <a:r>
              <a:rPr lang="de-DE" sz="2200" dirty="0">
                <a:solidFill>
                  <a:srgbClr val="00B0F0"/>
                </a:solidFill>
                <a:latin typeface="Arial Rounded MT Bold" pitchFamily="34" charset="0"/>
                <a:sym typeface="Wingdings"/>
              </a:rPr>
              <a:t>Online-Anmeldung</a:t>
            </a:r>
            <a:r>
              <a:rPr lang="de-DE" sz="2200" dirty="0">
                <a:latin typeface="Arial Rounded MT Bold" pitchFamily="34" charset="0"/>
                <a:sym typeface="Wingdings"/>
              </a:rPr>
              <a:t>/Weiterleitung der bestätigten 		  Anmeldung an das Praktikumsamt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	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Anmeldeschluss: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	für den Herbst jeweils der 01.06. des laufenden 		Kalenderjahres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2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	für das Frühjahr jeweils der  01.12. des Vorjahres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2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Beispiel: 	für ein Blockpraktikum 1 im Herbst </a:t>
            </a:r>
            <a:r>
              <a:rPr lang="de-DE" sz="2200" dirty="0" smtClean="0">
                <a:latin typeface="Arial Rounded MT Bold" pitchFamily="34" charset="0"/>
              </a:rPr>
              <a:t>2025: </a:t>
            </a:r>
            <a:r>
              <a:rPr lang="de-DE" sz="2200" dirty="0">
                <a:latin typeface="Arial Rounded MT Bold" pitchFamily="34" charset="0"/>
              </a:rPr>
              <a:t>			Anmeldung bis zum </a:t>
            </a:r>
            <a:r>
              <a:rPr lang="de-DE" sz="2200" dirty="0" smtClean="0">
                <a:latin typeface="Arial Rounded MT Bold" pitchFamily="34" charset="0"/>
              </a:rPr>
              <a:t>1.6.2025!!</a:t>
            </a:r>
            <a:endParaRPr lang="de-DE" sz="2200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605F1F-B09C-43BA-8122-2DA6F6199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991600" cy="4924425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Organisation: </a:t>
            </a:r>
            <a:r>
              <a:rPr lang="de-DE" sz="2200" dirty="0">
                <a:solidFill>
                  <a:srgbClr val="00B0F0"/>
                </a:solidFill>
                <a:latin typeface="Arial Rounded MT Bold" pitchFamily="34" charset="0"/>
              </a:rPr>
              <a:t>Schule aussuchen </a:t>
            </a:r>
            <a:r>
              <a:rPr lang="de-DE" sz="2200" dirty="0">
                <a:latin typeface="Arial Rounded MT Bold" pitchFamily="34" charset="0"/>
                <a:sym typeface="Wingdings"/>
              </a:rPr>
              <a:t>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  <a:sym typeface="Wingdings"/>
              </a:rPr>
              <a:t>		 </a:t>
            </a:r>
            <a:r>
              <a:rPr lang="de-DE" sz="2200" dirty="0">
                <a:solidFill>
                  <a:srgbClr val="00B0F0"/>
                </a:solidFill>
                <a:latin typeface="Arial Rounded MT Bold" pitchFamily="34" charset="0"/>
                <a:sym typeface="Wingdings"/>
              </a:rPr>
              <a:t>Vereinbarung mit Schulleitung </a:t>
            </a:r>
            <a:r>
              <a:rPr lang="de-DE" sz="2200" dirty="0">
                <a:latin typeface="Arial Rounded MT Bold" pitchFamily="34" charset="0"/>
                <a:sym typeface="Wingdings"/>
              </a:rPr>
              <a:t>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  <a:sym typeface="Wingdings"/>
              </a:rPr>
              <a:t>		 </a:t>
            </a:r>
            <a:r>
              <a:rPr lang="de-DE" sz="2200" dirty="0">
                <a:solidFill>
                  <a:srgbClr val="00B0F0"/>
                </a:solidFill>
                <a:latin typeface="Arial Rounded MT Bold" pitchFamily="34" charset="0"/>
                <a:sym typeface="Wingdings"/>
              </a:rPr>
              <a:t>Online-Anmeldung</a:t>
            </a:r>
            <a:r>
              <a:rPr lang="de-DE" sz="2200" dirty="0">
                <a:latin typeface="Arial Rounded MT Bold" pitchFamily="34" charset="0"/>
                <a:sym typeface="Wingdings"/>
              </a:rPr>
              <a:t>/Weiterleitung der bestätigten 		  Anmeldung an das Praktikumsamt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	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Anmeldeschluss :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	für den Herbst  jeweils der 01.06. des laufenden 		Kalenderjahres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2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	für das Frühjahr jeweils der  01.12. des Vorjahres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200" dirty="0">
              <a:latin typeface="Arial Rounded MT Bold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2A5F0D4-7D52-44A4-B592-8587321B9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83147"/>
            <a:ext cx="8333954" cy="8657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25282D-6464-46F3-B4FD-C883C51BB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Zeitraum:	nach dem 3. Semester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Umfang :	3 Wochen  (mind. 75 Schulstunden), 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de-DE" sz="2400" dirty="0"/>
              <a:t>	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Beginn: 7.30 Uhr/bei den Schulen 			nachfragen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(fächerübergreifend)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Nachweis:	Bescheinigung durch Schule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solidFill>
                  <a:srgbClr val="00B0F0"/>
                </a:solidFill>
                <a:latin typeface="Arial Rounded MT Bold" pitchFamily="34" charset="0"/>
              </a:rPr>
              <a:t>Zusatz:</a:t>
            </a:r>
            <a:r>
              <a:rPr lang="de-DE" sz="2400" dirty="0">
                <a:latin typeface="Arial Rounded MT Bold" pitchFamily="34" charset="0"/>
              </a:rPr>
              <a:t>	mindestens bis 13 Uhr „Spielraum“!!!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BD56815-891A-4D16-AF53-342A71391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83147"/>
            <a:ext cx="8333954" cy="86570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6CD96-4DE2-434B-94D4-D89BE6658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938" y="404813"/>
            <a:ext cx="8229600" cy="8636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  <a:t>Blockpraktikum I und Blockpraktikum II</a:t>
            </a:r>
            <a:r>
              <a:rPr lang="de-DE" sz="2400" dirty="0">
                <a:solidFill>
                  <a:prstClr val="black"/>
                </a:solidFill>
                <a:latin typeface="Arial Rounded MT Bold" pitchFamily="34" charset="0"/>
              </a:rPr>
              <a:t/>
            </a:r>
            <a:br>
              <a:rPr lang="de-DE" sz="2400" dirty="0">
                <a:solidFill>
                  <a:prstClr val="black"/>
                </a:solidFill>
                <a:latin typeface="Arial Rounded MT Bold" pitchFamily="34" charset="0"/>
              </a:rPr>
            </a:br>
            <a:r>
              <a:rPr lang="de-DE" sz="2000" dirty="0">
                <a:solidFill>
                  <a:srgbClr val="0070C0"/>
                </a:solidFill>
                <a:latin typeface="Arial Rounded MT Bold" pitchFamily="34" charset="0"/>
              </a:rPr>
              <a:t>Anerkennung</a:t>
            </a:r>
            <a:endParaRPr lang="de-DE" sz="2000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F50B97-4274-4763-944D-95E5A22A0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478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000" dirty="0">
                <a:solidFill>
                  <a:srgbClr val="00B0F0"/>
                </a:solidFill>
                <a:latin typeface="Arial Rounded MT Bold" pitchFamily="34" charset="0"/>
              </a:rPr>
              <a:t>innerhalb Bayerns: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000" dirty="0">
                <a:latin typeface="Arial Rounded MT Bold" pitchFamily="34" charset="0"/>
              </a:rPr>
              <a:t>Anerkennung   	</a:t>
            </a:r>
            <a:r>
              <a:rPr lang="de-DE" sz="1800" dirty="0">
                <a:latin typeface="Arial Rounded MT Bold" pitchFamily="34" charset="0"/>
              </a:rPr>
              <a:t>normalerweise nicht </a:t>
            </a:r>
            <a:r>
              <a:rPr lang="de-DE" sz="1800" dirty="0">
                <a:latin typeface="Arial Rounded MT Bold" pitchFamily="34" charset="0"/>
                <a:sym typeface="Wingdings"/>
              </a:rPr>
              <a:t>nötig </a:t>
            </a:r>
            <a:r>
              <a:rPr lang="de-DE" sz="1800" dirty="0">
                <a:solidFill>
                  <a:srgbClr val="FF0000"/>
                </a:solidFill>
                <a:latin typeface="Arial Rounded MT Bold" pitchFamily="34" charset="0"/>
                <a:sym typeface="Wingdings"/>
              </a:rPr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000" dirty="0">
              <a:latin typeface="Arial Rounded MT Bold" pitchFamily="34" charset="0"/>
              <a:sym typeface="Wingdings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000" dirty="0">
                <a:solidFill>
                  <a:srgbClr val="00B0F0"/>
                </a:solidFill>
                <a:latin typeface="Arial Rounded MT Bold" pitchFamily="34" charset="0"/>
                <a:sym typeface="Wingdings"/>
              </a:rPr>
              <a:t>innerhalb Bayerns, aber andere Schulart: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000" dirty="0">
                <a:latin typeface="Arial Rounded MT Bold" pitchFamily="34" charset="0"/>
              </a:rPr>
              <a:t>(Teil-)Anerkennung  </a:t>
            </a:r>
            <a:r>
              <a:rPr lang="de-DE" sz="2400" dirty="0">
                <a:latin typeface="Arial Rounded MT Bold" pitchFamily="34" charset="0"/>
              </a:rPr>
              <a:t> 	</a:t>
            </a:r>
            <a:r>
              <a:rPr lang="de-DE" sz="1800" dirty="0">
                <a:latin typeface="Arial Rounded MT Bold" pitchFamily="34" charset="0"/>
              </a:rPr>
              <a:t>nach Vorlage von Originalen oder beglaubigten 			Kopien durch Praktikumsamt Oberbayern-West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18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000" dirty="0">
                <a:solidFill>
                  <a:srgbClr val="00B0F0"/>
                </a:solidFill>
                <a:latin typeface="Arial Rounded MT Bold" pitchFamily="34" charset="0"/>
              </a:rPr>
              <a:t>außerhalb Bayerns: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000" dirty="0">
                <a:latin typeface="Arial Rounded MT Bold" pitchFamily="34" charset="0"/>
              </a:rPr>
              <a:t>(Teil-)Anerkennung</a:t>
            </a:r>
            <a:r>
              <a:rPr lang="de-DE" sz="2400" dirty="0">
                <a:latin typeface="Arial Rounded MT Bold" pitchFamily="34" charset="0"/>
              </a:rPr>
              <a:t>  	</a:t>
            </a:r>
            <a:r>
              <a:rPr lang="de-DE" sz="1800" dirty="0">
                <a:latin typeface="Arial Rounded MT Bold" pitchFamily="34" charset="0"/>
              </a:rPr>
              <a:t>nach Vorlage von Originalen oder beglaubigten 			Kopien durch Praktikumsamt Niederbayern 			(</a:t>
            </a:r>
            <a:r>
              <a:rPr lang="de-DE" sz="1800" dirty="0">
                <a:solidFill>
                  <a:srgbClr val="00B0F0"/>
                </a:solidFill>
                <a:latin typeface="Arial Rounded MT Bold" pitchFamily="34" charset="0"/>
              </a:rPr>
              <a:t>Realschule</a:t>
            </a:r>
            <a:r>
              <a:rPr lang="de-DE" sz="1800" dirty="0">
                <a:latin typeface="Arial Rounded MT Bold" pitchFamily="34" charset="0"/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18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1800" dirty="0">
                <a:latin typeface="Arial Rounded MT Bold" pitchFamily="34" charset="0"/>
              </a:rPr>
              <a:t>			nach Vorlage von Originalen oder beglaubigten 			Kopien durch Praktikumsamt Oberbayern-West  			(</a:t>
            </a:r>
            <a:r>
              <a:rPr lang="de-DE" sz="1800" dirty="0">
                <a:solidFill>
                  <a:srgbClr val="00B0F0"/>
                </a:solidFill>
                <a:latin typeface="Arial Rounded MT Bold" pitchFamily="34" charset="0"/>
              </a:rPr>
              <a:t>Gymnasium</a:t>
            </a:r>
            <a:r>
              <a:rPr lang="de-DE" sz="1800" dirty="0">
                <a:latin typeface="Arial Rounded MT Bold" pitchFamily="34" charset="0"/>
              </a:rPr>
              <a:t>)</a:t>
            </a:r>
            <a:endParaRPr lang="de-DE" sz="20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8A5BC-1707-4873-BBE9-E4CAD978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Studienbegleitendes Praktikum (Unterrichtspraxis </a:t>
            </a:r>
            <a:r>
              <a:rPr lang="de-DE" dirty="0" smtClean="0"/>
              <a:t>2 </a:t>
            </a:r>
            <a:r>
              <a:rPr lang="de-DE" dirty="0" smtClean="0">
                <a:solidFill>
                  <a:srgbClr val="00B0F0"/>
                </a:solidFill>
              </a:rPr>
              <a:t>bzw. B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064AEF-BFD4-46E1-8786-F54BCD92A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umfasst i. d. Regel mind. 4 Stunden Unterricht einschließlich Besprechung an einem bestimmten Wochentag (Di/Fr) während des ganzen Semesters.</a:t>
            </a:r>
          </a:p>
          <a:p>
            <a:pPr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Praktikum Unterrichtspraxis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de-DE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bzw. B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in einem von den Studierenden gewählten Unterrichtsfach abzuleisten.</a:t>
            </a:r>
          </a:p>
          <a:p>
            <a:pPr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mind. 3 Unterrichtsversuche!</a:t>
            </a:r>
          </a:p>
          <a:p>
            <a:pPr marL="0" indent="0">
              <a:buNone/>
              <a:tabLst>
                <a:tab pos="357188" algn="l"/>
              </a:tabLst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(am Gymnasium – wenn möglich – Unter-, Mittel- und Oberstufe)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AC6E0458-EB23-462E-98C6-9AF811810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33650"/>
            <a:ext cx="10972800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de-DE" dirty="0"/>
              <a:t>	</a:t>
            </a:r>
            <a:r>
              <a:rPr lang="de-DE" sz="4800" b="1" dirty="0"/>
              <a:t>Praktika an der </a:t>
            </a:r>
            <a:br>
              <a:rPr lang="de-DE" sz="4800" b="1" dirty="0"/>
            </a:br>
            <a:r>
              <a:rPr lang="de-DE" sz="4800" b="1" dirty="0"/>
              <a:t>KU Eichstätt-Ingolstadt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de-DE" sz="2300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de-DE" sz="4000" dirty="0"/>
              <a:t>Informationen zu den Schulpraktika</a:t>
            </a:r>
            <a:endParaRPr lang="de-DE" sz="5400" dirty="0"/>
          </a:p>
        </p:txBody>
      </p:sp>
      <p:pic>
        <p:nvPicPr>
          <p:cNvPr id="4100" name="Picture 4" descr="t-praktikumsamt">
            <a:extLst>
              <a:ext uri="{FF2B5EF4-FFF2-40B4-BE49-F238E27FC236}">
                <a16:creationId xmlns:a16="http://schemas.microsoft.com/office/drawing/2014/main" id="{673A1206-204D-425F-AA4E-69AAE756C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587890"/>
            <a:ext cx="9363766" cy="1671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B8A1DAAC-E93A-48E4-BDC5-46CC2E65A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862638"/>
            <a:ext cx="8534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/>
              <a:t>apl. Prof. Dr. Stefan Seitz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/>
              <a:t>www.ku.de/ppf/paedagogik/lehrstuhl-fuer-schulpaedagogik/praktikumsamt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1508AECF-05F6-4BFD-A1B2-3448C892C78F}"/>
              </a:ext>
            </a:extLst>
          </p:cNvPr>
          <p:cNvGrpSpPr/>
          <p:nvPr/>
        </p:nvGrpSpPr>
        <p:grpSpPr>
          <a:xfrm>
            <a:off x="9022976" y="587890"/>
            <a:ext cx="2971800" cy="828000"/>
            <a:chOff x="8991600" y="1431495"/>
            <a:chExt cx="2971800" cy="828000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07CD90D0-CDBB-43D0-B604-3D4B3C59B9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213"/>
            <a:stretch/>
          </p:blipFill>
          <p:spPr>
            <a:xfrm>
              <a:off x="10593935" y="1431495"/>
              <a:ext cx="1369465" cy="828000"/>
            </a:xfrm>
            <a:prstGeom prst="rect">
              <a:avLst/>
            </a:prstGeom>
          </p:spPr>
        </p:pic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9ECA82CD-1663-4768-92E0-DB49ACDB41E3}"/>
                </a:ext>
              </a:extLst>
            </p:cNvPr>
            <p:cNvSpPr/>
            <p:nvPr/>
          </p:nvSpPr>
          <p:spPr>
            <a:xfrm>
              <a:off x="8991600" y="1431495"/>
              <a:ext cx="1600200" cy="82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BB90F943-DB3C-441F-9AA9-911342E70D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16245" y="1603159"/>
              <a:ext cx="1550910" cy="243719"/>
            </a:xfrm>
            <a:prstGeom prst="rect">
              <a:avLst/>
            </a:prstGeom>
          </p:spPr>
        </p:pic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DC541871-7533-42E7-AD94-575906B1D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437047" y="1845495"/>
              <a:ext cx="1109717" cy="123918"/>
            </a:xfrm>
            <a:prstGeom prst="rect">
              <a:avLst/>
            </a:prstGeom>
          </p:spPr>
        </p:pic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08982A02-AF33-4DFB-8E3A-B61F9BB6E77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76" y="1527690"/>
            <a:ext cx="2971800" cy="604077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735868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F629FD-9669-4F90-AAC4-AF612EE34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Studienbegleitendes Praktikum (Unterrichtspraxis </a:t>
            </a:r>
            <a:r>
              <a:rPr lang="de-DE" dirty="0" smtClean="0"/>
              <a:t>2</a:t>
            </a:r>
            <a:r>
              <a:rPr lang="de-DE" dirty="0">
                <a:solidFill>
                  <a:srgbClr val="00B0F0"/>
                </a:solidFill>
              </a:rPr>
              <a:t> bzw. B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D63ADA-3426-4454-9DA7-1E39CBEC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nach Schule ggf. unterschiedlich organisiert!</a:t>
            </a:r>
          </a:p>
          <a:p>
            <a:pPr>
              <a:defRPr/>
            </a:pP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Der/die Studierende wählt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beim studienbegleitenden 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fachdidaktischen Praktikum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eines 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seiner/ihrer Fächer als Schwerpunktfach und belegt hierzu ein Begleitseminar.</a:t>
            </a:r>
          </a:p>
          <a:p>
            <a:pPr>
              <a:defRPr/>
            </a:pPr>
            <a:r>
              <a:rPr lang="de-DE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 Schulpsychologie wird das andere Studienfach belegt.</a:t>
            </a:r>
            <a:endParaRPr lang="de-DE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2D0BB4F-3C96-4F5B-B7B5-28CE07565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7907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Studienbegleitendes Praktikum (Unterrichtspraxis </a:t>
            </a:r>
            <a:r>
              <a:rPr lang="de-DE" dirty="0" smtClean="0"/>
              <a:t>2 </a:t>
            </a:r>
            <a:r>
              <a:rPr lang="de-DE" dirty="0" smtClean="0">
                <a:solidFill>
                  <a:srgbClr val="00B0F0"/>
                </a:solidFill>
              </a:rPr>
              <a:t>bzw. B</a:t>
            </a:r>
            <a:r>
              <a:rPr lang="de-DE" dirty="0" smtClean="0"/>
              <a:t>)</a:t>
            </a:r>
            <a:r>
              <a:rPr lang="de-DE" sz="4000" dirty="0"/>
              <a:t/>
            </a:r>
            <a:br>
              <a:rPr lang="de-DE" sz="4000" dirty="0"/>
            </a:br>
            <a:endParaRPr lang="de-DE" sz="4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46D4069-FD3E-4C64-B1E5-E4FFFD8AA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2124075"/>
            <a:ext cx="9505950" cy="48529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Dauer: während des Semesters jeden Dienstag oder Freitag (im 6. = Sommersemester)</a:t>
            </a:r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Beim </a:t>
            </a:r>
            <a:r>
              <a:rPr lang="de-D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LehramtPro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-Praktikum wird das zweite, noch nicht belegte Fach gewählt (im 5. oder 7.Semester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eaLnBrk="1" hangingPunct="1">
              <a:defRPr/>
            </a:pPr>
            <a:r>
              <a:rPr lang="de-DE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 Schulpsychologie wird erneut das andere Studienfach belegt.</a:t>
            </a:r>
            <a:endParaRPr lang="de-DE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de-D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D96BD-E3AE-4EFB-BCFC-78EF7170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938" y="404813"/>
            <a:ext cx="8229600" cy="10795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  <a:t>Studienbegleitendes-Fachdidaktisches</a:t>
            </a:r>
            <a:b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  <a:t>Praktikum Unterrichtspraxis </a:t>
            </a:r>
            <a:r>
              <a:rPr lang="de-DE" sz="2400" dirty="0" smtClean="0">
                <a:solidFill>
                  <a:srgbClr val="0070C0"/>
                </a:solidFill>
                <a:latin typeface="Arial Rounded MT Bold" pitchFamily="34" charset="0"/>
              </a:rPr>
              <a:t>2 / B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2EC8D8-F013-4748-8C56-4C008FB2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Zuweisung:		Student/-in wird von </a:t>
            </a:r>
            <a:r>
              <a:rPr lang="de-DE" sz="2200" b="1" dirty="0">
                <a:solidFill>
                  <a:srgbClr val="00B0F0"/>
                </a:solidFill>
                <a:latin typeface="Arial Rounded MT Bold" pitchFamily="34" charset="0"/>
              </a:rPr>
              <a:t>zuständigem</a:t>
            </a:r>
            <a:r>
              <a:rPr lang="de-DE" sz="2200" b="1" dirty="0">
                <a:solidFill>
                  <a:schemeClr val="bg2"/>
                </a:solidFill>
                <a:latin typeface="Arial Rounded MT Bold" pitchFamily="34" charset="0"/>
              </a:rPr>
              <a:t> 			</a:t>
            </a:r>
            <a:r>
              <a:rPr lang="de-DE" sz="2200" b="1" dirty="0">
                <a:solidFill>
                  <a:srgbClr val="00B0F0"/>
                </a:solidFill>
                <a:latin typeface="Arial Rounded MT Bold" pitchFamily="34" charset="0"/>
              </a:rPr>
              <a:t>Praktikumsamt</a:t>
            </a:r>
            <a:r>
              <a:rPr lang="de-DE" sz="2200" b="1" dirty="0">
                <a:solidFill>
                  <a:srgbClr val="0070C0"/>
                </a:solidFill>
                <a:latin typeface="Arial Rounded MT Bold" pitchFamily="34" charset="0"/>
              </a:rPr>
              <a:t>  </a:t>
            </a:r>
            <a:r>
              <a:rPr lang="de-DE" sz="2200" dirty="0">
                <a:latin typeface="Arial Rounded MT Bold" pitchFamily="34" charset="0"/>
              </a:rPr>
              <a:t>an Schule zugewiesen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de-DE" sz="2200" dirty="0">
              <a:latin typeface="Arial Rounded MT Bold" pitchFamily="34" charset="0"/>
              <a:sym typeface="Wingdings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  <a:sym typeface="Wingdings"/>
              </a:rPr>
              <a:t>Organisation:   	</a:t>
            </a:r>
            <a:r>
              <a:rPr lang="de-DE" sz="2200" dirty="0">
                <a:solidFill>
                  <a:srgbClr val="00B0F0"/>
                </a:solidFill>
                <a:latin typeface="Arial Rounded MT Bold" pitchFamily="34" charset="0"/>
                <a:sym typeface="Wingdings"/>
              </a:rPr>
              <a:t>Online-Anmeldung</a:t>
            </a:r>
            <a:endParaRPr lang="de-DE" sz="2200" dirty="0">
              <a:latin typeface="Arial Rounded MT Bold" pitchFamily="34" charset="0"/>
              <a:sym typeface="Wingdings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200" dirty="0">
              <a:latin typeface="Arial Rounded MT Bold" pitchFamily="34" charset="0"/>
              <a:sym typeface="Wingdings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Zeitraum:		während eines gesamten Semesters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200" dirty="0">
              <a:solidFill>
                <a:srgbClr val="0070C0"/>
              </a:solidFill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200" dirty="0">
                <a:latin typeface="Arial Rounded MT Bold" pitchFamily="34" charset="0"/>
              </a:rPr>
              <a:t>Nachweis:		Bescheinigung durch Schule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000" dirty="0">
                <a:latin typeface="Arial Rounded MT Bold" pitchFamily="34" charset="0"/>
              </a:rPr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8A4FFC-4510-4D26-A958-395EAB1A8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1277600" cy="4114800"/>
          </a:xfrm>
        </p:spPr>
        <p:txBody>
          <a:bodyPr/>
          <a:lstStyle/>
          <a:p>
            <a:pPr>
              <a:defRPr/>
            </a:pPr>
            <a:r>
              <a:rPr lang="de-DE" sz="2800" dirty="0"/>
              <a:t>z. B. bis zum </a:t>
            </a:r>
            <a:r>
              <a:rPr lang="de-DE" sz="2800" dirty="0">
                <a:solidFill>
                  <a:srgbClr val="00B0F0"/>
                </a:solidFill>
              </a:rPr>
              <a:t>15. April </a:t>
            </a:r>
            <a:r>
              <a:rPr lang="de-DE" sz="2800" dirty="0" smtClean="0">
                <a:solidFill>
                  <a:srgbClr val="00B0F0"/>
                </a:solidFill>
              </a:rPr>
              <a:t>2025 </a:t>
            </a:r>
            <a:r>
              <a:rPr lang="de-DE" sz="2800" dirty="0"/>
              <a:t>für ein Praktikum im Sommersemester </a:t>
            </a:r>
            <a:r>
              <a:rPr lang="de-DE" sz="2800" dirty="0" smtClean="0"/>
              <a:t>2026 </a:t>
            </a:r>
            <a:r>
              <a:rPr lang="de-DE" sz="2800" dirty="0"/>
              <a:t>anmelden!</a:t>
            </a:r>
          </a:p>
          <a:p>
            <a:pPr marL="357188" indent="0">
              <a:buNone/>
              <a:defRPr/>
            </a:pPr>
            <a:r>
              <a:rPr lang="de-DE" sz="2800" i="1" dirty="0"/>
              <a:t>Entsprechend den Anmeldungen werden Praktika </a:t>
            </a:r>
            <a:r>
              <a:rPr lang="de-DE" sz="2800" i="1" dirty="0">
                <a:highlight>
                  <a:srgbClr val="FFFF00"/>
                </a:highlight>
              </a:rPr>
              <a:t>eingerichtet</a:t>
            </a:r>
            <a:r>
              <a:rPr lang="de-DE" sz="2800" i="1" dirty="0"/>
              <a:t>. Spätere Anmeldungen können nur berücksichtigt werden, wenn noch Plätze frei sind/</a:t>
            </a:r>
            <a:r>
              <a:rPr lang="de-DE" sz="2800" i="1" u="sng" dirty="0"/>
              <a:t>es das </a:t>
            </a:r>
            <a:r>
              <a:rPr lang="de-DE" sz="2800" i="1" dirty="0"/>
              <a:t>g</a:t>
            </a:r>
            <a:r>
              <a:rPr lang="de-DE" sz="2800" i="1" u="sng" dirty="0"/>
              <a:t>ewünschte Praktikum überhau</a:t>
            </a:r>
            <a:r>
              <a:rPr lang="de-DE" sz="2800" i="1" dirty="0"/>
              <a:t>p</a:t>
            </a:r>
            <a:r>
              <a:rPr lang="de-DE" sz="2800" i="1" u="sng" dirty="0"/>
              <a:t>t </a:t>
            </a:r>
            <a:r>
              <a:rPr lang="de-DE" sz="2800" i="1" dirty="0"/>
              <a:t>g</a:t>
            </a:r>
            <a:r>
              <a:rPr lang="de-DE" sz="2800" i="1" u="sng" dirty="0"/>
              <a:t>ibt</a:t>
            </a:r>
            <a:r>
              <a:rPr lang="de-DE" sz="2800" i="1" dirty="0"/>
              <a:t>.</a:t>
            </a:r>
          </a:p>
          <a:p>
            <a:pPr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Zuteilung der Praktikumsplätze erfolgt in der Reihenfolge der Meldungen. </a:t>
            </a:r>
          </a:p>
          <a:p>
            <a:pPr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besteht kein Anspruch auf eine bestimmte Praktikumsschule; Ortswünsche werden nach Möglichkeit berücksichtigt.</a:t>
            </a:r>
          </a:p>
          <a:p>
            <a:pPr>
              <a:defRPr/>
            </a:pPr>
            <a:endParaRPr lang="de-DE" sz="280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7098B34-9470-481D-8188-A1B2D638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938" y="404813"/>
            <a:ext cx="8229600" cy="10795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  <a:t>Studienbegleitendes-Fachdidaktisches</a:t>
            </a:r>
            <a:b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de-DE" sz="2400" dirty="0">
                <a:solidFill>
                  <a:srgbClr val="0070C0"/>
                </a:solidFill>
                <a:latin typeface="Arial Rounded MT Bold" pitchFamily="34" charset="0"/>
              </a:rPr>
              <a:t>Praktikum Unterrichtspraxis 2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FD671C2-9967-4DD5-91FA-85D1B231A7B0}"/>
              </a:ext>
            </a:extLst>
          </p:cNvPr>
          <p:cNvSpPr/>
          <p:nvPr/>
        </p:nvSpPr>
        <p:spPr>
          <a:xfrm rot="20883231">
            <a:off x="8241122" y="918618"/>
            <a:ext cx="3821880" cy="954107"/>
          </a:xfrm>
          <a:prstGeom prst="rect">
            <a:avLst/>
          </a:prstGeom>
          <a:solidFill>
            <a:schemeClr val="tx1">
              <a:alpha val="61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Deadline </a:t>
            </a:r>
            <a:r>
              <a:rPr lang="de-DE" sz="2800" b="1" i="1" u="sng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unbedingt </a:t>
            </a:r>
            <a:endParaRPr lang="de-DE" sz="2800" b="1" cap="none" spc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de-DE" sz="2800" b="1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einhalten!!!</a:t>
            </a:r>
            <a:endParaRPr lang="de-DE" sz="2800" b="1" cap="none" spc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2D0BB4F-3C96-4F5B-B7B5-28CE07565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7907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Studium der Schulpsychologie</a:t>
            </a:r>
            <a:r>
              <a:rPr lang="de-DE" sz="4000" dirty="0"/>
              <a:t/>
            </a:r>
            <a:br>
              <a:rPr lang="de-DE" sz="4000" dirty="0"/>
            </a:br>
            <a:endParaRPr lang="de-DE" sz="4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46D4069-FD3E-4C64-B1E5-E4FFFD8AA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71637"/>
            <a:ext cx="9505950" cy="48529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Zusätzlich drei weitere Praktika</a:t>
            </a:r>
          </a:p>
          <a:p>
            <a:pPr eaLnBrk="1" hangingPunct="1">
              <a:defRPr/>
            </a:pPr>
            <a:r>
              <a:rPr lang="de-DE" dirty="0"/>
              <a:t>Dauer: jeweils 6 Wochen in Vollzeit ohne nennenswerte Unterbrechung</a:t>
            </a:r>
          </a:p>
        </p:txBody>
      </p:sp>
    </p:spTree>
    <p:extLst>
      <p:ext uri="{BB962C8B-B14F-4D97-AF65-F5344CB8AC3E}">
        <p14:creationId xmlns:p14="http://schemas.microsoft.com/office/powerpoint/2010/main" val="427509599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2D0BB4F-3C96-4F5B-B7B5-28CE07565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7907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Studium der Schulpsychologie</a:t>
            </a:r>
            <a:r>
              <a:rPr lang="de-DE" sz="4000" dirty="0"/>
              <a:t/>
            </a:r>
            <a:br>
              <a:rPr lang="de-DE" sz="4000" dirty="0"/>
            </a:br>
            <a:endParaRPr lang="de-DE" sz="4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46D4069-FD3E-4C64-B1E5-E4FFFD8AA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54138" y="1447800"/>
            <a:ext cx="9505950" cy="48529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Ablauf: </a:t>
            </a:r>
          </a:p>
          <a:p>
            <a:pPr marL="1081088" lvl="1" indent="-342900" eaLnBrk="1" hangingPunct="1">
              <a:buClr>
                <a:schemeClr val="hlink"/>
              </a:buClr>
              <a:buFont typeface="Wingdings" panose="05000000000000000000" pitchFamily="2" charset="2"/>
              <a:buChar char="Ø"/>
              <a:defRPr/>
            </a:pPr>
            <a:r>
              <a:rPr lang="de-DE" dirty="0">
                <a:ea typeface="+mn-ea"/>
                <a:cs typeface="+mn-cs"/>
              </a:rPr>
              <a:t>Organisation der Praktikumsstelle</a:t>
            </a:r>
          </a:p>
          <a:p>
            <a:pPr marL="1081088" lvl="1" indent="-342900" eaLnBrk="1" hangingPunct="1">
              <a:buClr>
                <a:schemeClr val="hlink"/>
              </a:buClr>
              <a:buFont typeface="Wingdings" panose="05000000000000000000" pitchFamily="2" charset="2"/>
              <a:buChar char="Ø"/>
              <a:defRPr/>
            </a:pPr>
            <a:r>
              <a:rPr lang="de-DE" dirty="0">
                <a:ea typeface="+mn-ea"/>
                <a:cs typeface="+mn-cs"/>
              </a:rPr>
              <a:t>Anmeldung (Formular auf Homepage) &gt; Praktikumsamt</a:t>
            </a:r>
          </a:p>
          <a:p>
            <a:pPr marL="1081088" lvl="1" indent="-342900" eaLnBrk="1" hangingPunct="1">
              <a:buClr>
                <a:schemeClr val="hlink"/>
              </a:buClr>
              <a:buFont typeface="Wingdings" panose="05000000000000000000" pitchFamily="2" charset="2"/>
              <a:buChar char="Ø"/>
              <a:defRPr/>
            </a:pPr>
            <a:r>
              <a:rPr lang="de-DE" dirty="0">
                <a:ea typeface="+mn-ea"/>
                <a:cs typeface="+mn-cs"/>
              </a:rPr>
              <a:t>Zuweisung Praktikumsamt &gt; Praktikant/-in</a:t>
            </a:r>
          </a:p>
          <a:p>
            <a:pPr marL="1081088" lvl="1" indent="-342900" eaLnBrk="1" hangingPunct="1">
              <a:buClr>
                <a:schemeClr val="hlink"/>
              </a:buClr>
              <a:buFont typeface="Wingdings" panose="05000000000000000000" pitchFamily="2" charset="2"/>
              <a:buChar char="Ø"/>
              <a:defRPr/>
            </a:pPr>
            <a:r>
              <a:rPr lang="de-DE" dirty="0">
                <a:ea typeface="+mn-ea"/>
                <a:cs typeface="+mn-cs"/>
              </a:rPr>
              <a:t>Praktikumsbericht &gt; Praktikumsstelle</a:t>
            </a:r>
          </a:p>
          <a:p>
            <a:pPr marL="1081088" lvl="1" indent="-342900" eaLnBrk="1" hangingPunct="1">
              <a:buClr>
                <a:schemeClr val="hlink"/>
              </a:buClr>
              <a:buFont typeface="Wingdings" panose="05000000000000000000" pitchFamily="2" charset="2"/>
              <a:buChar char="Ø"/>
              <a:defRPr/>
            </a:pPr>
            <a:r>
              <a:rPr lang="de-DE" dirty="0">
                <a:ea typeface="+mn-ea"/>
                <a:cs typeface="+mn-cs"/>
              </a:rPr>
              <a:t>Praktikumsstelle prüft Praktikumsbericht und sendet Praktikumsbericht und unterschriebene Bescheinigung &gt; Praktikumsamt</a:t>
            </a:r>
          </a:p>
          <a:p>
            <a:pPr marL="1081088" lvl="1" indent="-342900" eaLnBrk="1" hangingPunct="1">
              <a:buClr>
                <a:schemeClr val="hlink"/>
              </a:buClr>
              <a:buFont typeface="Wingdings" panose="05000000000000000000" pitchFamily="2" charset="2"/>
              <a:buChar char="Ø"/>
              <a:defRPr/>
            </a:pPr>
            <a:r>
              <a:rPr lang="de-DE" dirty="0">
                <a:ea typeface="+mn-ea"/>
                <a:cs typeface="+mn-cs"/>
              </a:rPr>
              <a:t>Praktikumsamt Bescheinigung &gt; Praktikant/-in</a:t>
            </a:r>
          </a:p>
        </p:txBody>
      </p:sp>
    </p:spTree>
    <p:extLst>
      <p:ext uri="{BB962C8B-B14F-4D97-AF65-F5344CB8AC3E}">
        <p14:creationId xmlns:p14="http://schemas.microsoft.com/office/powerpoint/2010/main" val="320078415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2D0BB4F-3C96-4F5B-B7B5-28CE07565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7907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Studium der Schulpsychologie</a:t>
            </a:r>
            <a:r>
              <a:rPr lang="de-DE" sz="4000" dirty="0"/>
              <a:t/>
            </a:r>
            <a:br>
              <a:rPr lang="de-DE" sz="4000" dirty="0"/>
            </a:br>
            <a:endParaRPr lang="de-DE" sz="4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46D4069-FD3E-4C64-B1E5-E4FFFD8AA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371600"/>
            <a:ext cx="10134600" cy="4852988"/>
          </a:xfrm>
        </p:spPr>
        <p:txBody>
          <a:bodyPr/>
          <a:lstStyle/>
          <a:p>
            <a:pPr marL="457200" lvl="1" indent="0" eaLnBrk="1" hangingPunct="1">
              <a:buNone/>
              <a:defRPr/>
            </a:pPr>
            <a:r>
              <a:rPr lang="de-DE" dirty="0"/>
              <a:t>2 außerschulische Praktika aus zwei unterschiedlichen Bereichen A) bis D)</a:t>
            </a:r>
          </a:p>
          <a:p>
            <a:pPr lvl="2" eaLnBrk="1" hangingPunct="1">
              <a:defRPr/>
            </a:pPr>
            <a:r>
              <a:rPr lang="de-DE" dirty="0"/>
              <a:t>A) Kindergärten, Kinderhorte, Einrichtungen der Jugendarbeit mit einer hauptberuflichen pädagogischen Fachkraft mit Hochschulausbildung</a:t>
            </a:r>
          </a:p>
          <a:p>
            <a:pPr lvl="2" eaLnBrk="1" hangingPunct="1">
              <a:defRPr/>
            </a:pPr>
            <a:r>
              <a:rPr lang="de-DE" dirty="0"/>
              <a:t>B) Einrichtungen für behinderte Kinder und Jugendliche, Einrichtungen der Heimerziehung mit einem Diplom-Psychologen</a:t>
            </a:r>
          </a:p>
          <a:p>
            <a:pPr lvl="2" eaLnBrk="1" hangingPunct="1">
              <a:defRPr/>
            </a:pPr>
            <a:r>
              <a:rPr lang="de-DE" dirty="0"/>
              <a:t>C) Erziehungsberatungsstellen und weitere Beratungsstellen für Jugendliche mit einem Diplom-Psychologen</a:t>
            </a:r>
          </a:p>
          <a:p>
            <a:pPr lvl="2" eaLnBrk="1" hangingPunct="1">
              <a:defRPr/>
            </a:pPr>
            <a:r>
              <a:rPr lang="de-DE" dirty="0"/>
              <a:t>D) Einrichtungen der Wirtschaft zur Aus-, Fort- und Weiterbildung von Jugendlichen und Mitarbeitern mit einem Diplom-Psychologen</a:t>
            </a:r>
          </a:p>
          <a:p>
            <a:pPr lvl="2" eaLnBrk="1" hangingPunct="1">
              <a:defRPr/>
            </a:pPr>
            <a:endParaRPr lang="de-DE" dirty="0"/>
          </a:p>
          <a:p>
            <a:pPr lvl="2" eaLnBrk="1" hangingPunct="1">
              <a:defRPr/>
            </a:pPr>
            <a:endParaRPr lang="de-DE" dirty="0"/>
          </a:p>
          <a:p>
            <a:pPr lvl="1" eaLnBrk="1" hangingPunct="1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896126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2D0BB4F-3C96-4F5B-B7B5-28CE07565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7907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Studium der Schulpsychologie</a:t>
            </a:r>
            <a:r>
              <a:rPr lang="de-DE" sz="4000" dirty="0"/>
              <a:t/>
            </a:r>
            <a:br>
              <a:rPr lang="de-DE" sz="4000" dirty="0"/>
            </a:br>
            <a:endParaRPr lang="de-DE" sz="4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46D4069-FD3E-4C64-B1E5-E4FFFD8AA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371600"/>
            <a:ext cx="10134600" cy="4852988"/>
          </a:xfrm>
        </p:spPr>
        <p:txBody>
          <a:bodyPr/>
          <a:lstStyle/>
          <a:p>
            <a:pPr marL="457200" lvl="1" indent="0" eaLnBrk="1" hangingPunct="1">
              <a:buNone/>
              <a:defRPr/>
            </a:pPr>
            <a:r>
              <a:rPr lang="de-DE" dirty="0"/>
              <a:t>1 schulisches Praktikum</a:t>
            </a:r>
          </a:p>
          <a:p>
            <a:pPr lvl="2" eaLnBrk="1" hangingPunct="1">
              <a:defRPr/>
            </a:pPr>
            <a:r>
              <a:rPr lang="de-DE" dirty="0"/>
              <a:t>Schule</a:t>
            </a:r>
          </a:p>
          <a:p>
            <a:pPr lvl="2" eaLnBrk="1" hangingPunct="1">
              <a:defRPr/>
            </a:pPr>
            <a:r>
              <a:rPr lang="de-DE" dirty="0"/>
              <a:t>Schülerheim</a:t>
            </a:r>
          </a:p>
          <a:p>
            <a:pPr lvl="2" eaLnBrk="1" hangingPunct="1">
              <a:defRPr/>
            </a:pPr>
            <a:r>
              <a:rPr lang="de-DE" dirty="0"/>
              <a:t>staatliches Schulamt bzw. staatliche Schulberatung</a:t>
            </a:r>
          </a:p>
          <a:p>
            <a:pPr lvl="2" eaLnBrk="1" hangingPunct="1">
              <a:defRPr/>
            </a:pPr>
            <a:r>
              <a:rPr lang="de-DE" dirty="0"/>
              <a:t>Bedingung für alle Praktikumsorte: Betreuung durch einen Schulpsychologen</a:t>
            </a:r>
          </a:p>
          <a:p>
            <a:pPr lvl="1" eaLnBrk="1" hangingPunct="1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8313981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00B55FB6-5F42-4174-A18C-8ABBDBAA4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44487"/>
            <a:ext cx="9267568" cy="1031875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2. Tätigkeiten der Studierenden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AA55AD3-9660-4CC7-BAD7-EEF504687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9525000" cy="5068887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/>
              <a:t>Beobachtung und Beschreibung der Klassensituation</a:t>
            </a:r>
          </a:p>
          <a:p>
            <a:pPr marL="1987550" indent="0" eaLnBrk="1" hangingPunct="1">
              <a:buNone/>
              <a:defRPr/>
            </a:pPr>
            <a:r>
              <a:rPr lang="de-DE" sz="2800" dirty="0"/>
              <a:t>… einzelner Schüler/innen</a:t>
            </a:r>
          </a:p>
          <a:p>
            <a:pPr marL="1987550" indent="0" eaLnBrk="1" hangingPunct="1">
              <a:buNone/>
              <a:defRPr/>
            </a:pPr>
            <a:r>
              <a:rPr lang="de-DE" sz="2800" dirty="0"/>
              <a:t>… des Unterrichts</a:t>
            </a:r>
          </a:p>
          <a:p>
            <a:pPr eaLnBrk="1" hangingPunct="1">
              <a:defRPr/>
            </a:pPr>
            <a:r>
              <a:rPr lang="de-DE" sz="2800" dirty="0"/>
              <a:t>Beobachtung des Verhaltens der Lehrkraft</a:t>
            </a:r>
          </a:p>
          <a:p>
            <a:pPr eaLnBrk="1" hangingPunct="1">
              <a:defRPr/>
            </a:pPr>
            <a:r>
              <a:rPr lang="de-DE" sz="2800" dirty="0"/>
              <a:t>Erstellung von Unterrichtsprotokollen</a:t>
            </a:r>
          </a:p>
          <a:p>
            <a:pPr eaLnBrk="1" hangingPunct="1">
              <a:defRPr/>
            </a:pPr>
            <a:r>
              <a:rPr lang="de-DE" sz="2800" dirty="0"/>
              <a:t>Planung, Durchführung und Analyse eigener Unterrichtsversuche </a:t>
            </a:r>
          </a:p>
          <a:p>
            <a:pPr eaLnBrk="1" hangingPunct="1">
              <a:defRPr/>
            </a:pPr>
            <a:r>
              <a:rPr lang="de-DE" sz="2800" dirty="0"/>
              <a:t>Besuch von Begleitveranstaltungen</a:t>
            </a:r>
          </a:p>
          <a:p>
            <a:pPr eaLnBrk="1" hangingPunct="1">
              <a:defRPr/>
            </a:pPr>
            <a:endParaRPr lang="de-D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560120D-022F-45C1-BD82-B55A2BE8E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96043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2. Tätigkeiten der Studierenden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145B7F3-818E-4983-A651-1E5B6F32D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3"/>
            <a:ext cx="8610600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Täglich vor der Klasse aktiv!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„Didaktische Fingerübungen“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800" dirty="0"/>
              <a:t>	Vergleichen der Hausaufgaben/ Spielerische Übungsformen/ Auflockerungsübungen durchführen/ Phantasiereise/ Stilleübung/ Arbeitsauftrag geben/ Gespräch leiten/ Gruppenarbeit betreuen/ Lied singen ...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de-DE" sz="2800" dirty="0"/>
              <a:t>Unterstützung bei der Vorbereitung oder anderen Aufgaben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DF723C4-3D75-4AA7-8A87-572D16B09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 b="1" dirty="0"/>
              <a:t>Programm für den </a:t>
            </a:r>
            <a:r>
              <a:rPr lang="de-DE" sz="4000" b="1" dirty="0" smtClean="0"/>
              <a:t>08. </a:t>
            </a:r>
            <a:r>
              <a:rPr lang="de-DE" sz="4000" b="1" dirty="0"/>
              <a:t>Oktober </a:t>
            </a:r>
            <a:r>
              <a:rPr lang="de-DE" sz="4000" b="1" dirty="0" smtClean="0"/>
              <a:t>2024</a:t>
            </a:r>
            <a:endParaRPr lang="de-DE" sz="4000" b="1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AD50D23-E3CC-48A8-AF54-7338CD9AF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752600"/>
            <a:ext cx="9372600" cy="4876800"/>
          </a:xfrm>
        </p:spPr>
        <p:txBody>
          <a:bodyPr/>
          <a:lstStyle/>
          <a:p>
            <a:pPr marL="609600" indent="-609600" algn="just" eaLnBrk="1" hangingPunct="1">
              <a:buClr>
                <a:schemeClr val="tx1"/>
              </a:buClr>
              <a:buSzPct val="90000"/>
              <a:buFontTx/>
              <a:buAutoNum type="arabicPeriod"/>
              <a:defRPr/>
            </a:pPr>
            <a:r>
              <a:rPr lang="de-DE" sz="3600" dirty="0"/>
              <a:t>Praktikumsarten</a:t>
            </a:r>
          </a:p>
          <a:p>
            <a:pPr marL="1071563" indent="-609600" algn="just" eaLnBrk="1" hangingPunct="1">
              <a:buClr>
                <a:schemeClr val="tx1"/>
              </a:buClr>
              <a:buFontTx/>
              <a:buChar char="-"/>
              <a:defRPr/>
            </a:pPr>
            <a:r>
              <a:rPr lang="de-DE" sz="3600" dirty="0"/>
              <a:t>Rahmenvorgaben</a:t>
            </a:r>
          </a:p>
          <a:p>
            <a:pPr marL="1071563" indent="-609600" algn="just" eaLnBrk="1" hangingPunct="1">
              <a:buClr>
                <a:schemeClr val="tx1"/>
              </a:buClr>
              <a:buFontTx/>
              <a:buChar char="-"/>
              <a:defRPr/>
            </a:pPr>
            <a:r>
              <a:rPr lang="de-DE" sz="3600" dirty="0"/>
              <a:t>Aufgaben</a:t>
            </a:r>
          </a:p>
          <a:p>
            <a:pPr marL="1071563" indent="-609600" eaLnBrk="1" hangingPunct="1">
              <a:buClr>
                <a:schemeClr val="tx1"/>
              </a:buClr>
              <a:buFontTx/>
              <a:buChar char="-"/>
              <a:defRPr/>
            </a:pPr>
            <a:r>
              <a:rPr lang="de-DE" sz="3600" dirty="0"/>
              <a:t>Absolvierungszeitpunkt der Praktika</a:t>
            </a:r>
          </a:p>
          <a:p>
            <a:pPr marL="609600" indent="-609600" algn="just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 startAt="2"/>
              <a:defRPr/>
            </a:pPr>
            <a:r>
              <a:rPr lang="de-DE" sz="3600" dirty="0"/>
              <a:t>Tätigkeiten der Studierenden</a:t>
            </a:r>
          </a:p>
          <a:p>
            <a:pPr marL="609600" indent="-609600" algn="just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 startAt="2"/>
              <a:defRPr/>
            </a:pPr>
            <a:r>
              <a:rPr lang="de-DE" sz="3600" dirty="0"/>
              <a:t>Aufgaben der Praktikumslehrkräfte</a:t>
            </a:r>
          </a:p>
          <a:p>
            <a:pPr marL="609600" indent="-609600" algn="just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 startAt="2"/>
              <a:defRPr/>
            </a:pPr>
            <a:r>
              <a:rPr lang="de-DE" sz="3600" dirty="0"/>
              <a:t>Organisation der Praktika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B86FA670-7368-43E7-BDCF-F9EDBE6144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dirty="0"/>
              <a:t>Bekanntmachung des KM vom 14.04.2015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E7694B2-E71B-4AA6-AF27-44E58073C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257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/>
              <a:t>8.3 Die erfolgreiche Teilnahme an einem Praktikum setzt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/>
              <a:t>grundsätzlich voraus, dass die bzw. der Studierende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/>
              <a:t>am Praktikum und den zugeordneten Lehrveranstaltungen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highlight>
                  <a:srgbClr val="FFFF00"/>
                </a:highlight>
              </a:rPr>
              <a:t>regelmäßig teilgenommen</a:t>
            </a:r>
            <a:r>
              <a:rPr lang="de-DE" sz="2400" dirty="0"/>
              <a:t>, die verpflichtenden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highlight>
                  <a:srgbClr val="FFFF00"/>
                </a:highlight>
              </a:rPr>
              <a:t>Unterrichtsversuche</a:t>
            </a:r>
            <a:r>
              <a:rPr lang="de-DE" sz="2400" dirty="0"/>
              <a:t> durchgeführt und sämtliche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/>
              <a:t>im Rahmen des Praktikums </a:t>
            </a:r>
            <a:r>
              <a:rPr lang="de-DE" sz="2400" dirty="0">
                <a:highlight>
                  <a:srgbClr val="FFFF00"/>
                </a:highlight>
              </a:rPr>
              <a:t>gestellten Aufgaben </a:t>
            </a:r>
            <a:r>
              <a:rPr lang="de-DE" sz="2400" dirty="0"/>
              <a:t>mit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/>
              <a:t>zureichendem Ergebnis erledigt hat. Die Aufgaben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/>
              <a:t>sind so zu stellen, dass sie im Zeitraum des betreffenden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/>
              <a:t>Praktikums gefertigt werden können.</a:t>
            </a:r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5420C92-A7A4-4E85-8026-0654F2681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dirty="0"/>
              <a:t>Bekanntmachung des KM vom 14.04.2015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7E7D34FD-FBEB-45BF-8E80-2E06918EB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10896600" cy="5257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600" dirty="0"/>
              <a:t>8.4 Bei Praktika, bei denen eine erfolgreiche Teilnahme </a:t>
            </a:r>
            <a:r>
              <a:rPr lang="de-DE" sz="2600" dirty="0">
                <a:highlight>
                  <a:srgbClr val="FFFF00"/>
                </a:highlight>
              </a:rPr>
              <a:t>nicht bescheinigt </a:t>
            </a:r>
            <a:r>
              <a:rPr lang="de-DE" sz="2600" dirty="0"/>
              <a:t>werden kann, ist die Ausstellung der Bescheinigung durch die Praktikumslehrkraft und die Hochschullehrerin oder den Hochschullehrer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600" dirty="0">
                <a:highlight>
                  <a:srgbClr val="FFFF00"/>
                </a:highlight>
              </a:rPr>
              <a:t>unter Angabe der wesentlichen Gründe schriftlich zu versagen</a:t>
            </a:r>
            <a:r>
              <a:rPr lang="de-DE" sz="2600" dirty="0"/>
              <a:t>; einen Abdruck des Schreibens erhält das Praktikumsamt. In diesen Fällen ist das Praktikum zum nächstmöglichen Termin </a:t>
            </a:r>
            <a:r>
              <a:rPr lang="de-DE" sz="2600" dirty="0">
                <a:highlight>
                  <a:srgbClr val="FFFF00"/>
                </a:highlight>
              </a:rPr>
              <a:t>zu wiederholen </a:t>
            </a:r>
            <a:r>
              <a:rPr lang="de-DE" sz="2600" dirty="0"/>
              <a:t>und ggf. bei einer anderen Praktikumslehrkraft abzuleisten. </a:t>
            </a:r>
            <a:r>
              <a:rPr lang="de-DE" sz="2600" dirty="0">
                <a:highlight>
                  <a:srgbClr val="FFFF00"/>
                </a:highlight>
              </a:rPr>
              <a:t>Gleiches gilt, wenn </a:t>
            </a:r>
            <a:r>
              <a:rPr lang="de-DE" sz="2600" dirty="0"/>
              <a:t>die bzw. der Studierende ein Praktikum aus Gründen, die sie bzw. er nicht zu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600" dirty="0"/>
              <a:t>vertreten hat, </a:t>
            </a:r>
            <a:r>
              <a:rPr lang="de-DE" sz="2600" dirty="0">
                <a:highlight>
                  <a:srgbClr val="FFFF00"/>
                </a:highlight>
              </a:rPr>
              <a:t>nur zum Teil ableisten kann</a:t>
            </a:r>
            <a:r>
              <a:rPr lang="de-DE" sz="2600" dirty="0"/>
              <a:t>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953F3EC-21C9-42D2-B081-A23C8CF65ABB}"/>
              </a:ext>
            </a:extLst>
          </p:cNvPr>
          <p:cNvSpPr/>
          <p:nvPr/>
        </p:nvSpPr>
        <p:spPr>
          <a:xfrm rot="21177830">
            <a:off x="6739110" y="5244795"/>
            <a:ext cx="5141857" cy="861774"/>
          </a:xfrm>
          <a:prstGeom prst="rect">
            <a:avLst/>
          </a:prstGeom>
          <a:solidFill>
            <a:schemeClr val="tx1">
              <a:alpha val="61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500" cap="none" spc="0" dirty="0">
                <a:ln w="0"/>
                <a:solidFill>
                  <a:srgbClr val="486B9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(z. B. am Gabrieli-Gymnasium aber</a:t>
            </a:r>
          </a:p>
          <a:p>
            <a:pPr algn="ctr"/>
            <a:r>
              <a:rPr lang="de-DE" sz="2500" cap="none" spc="0" dirty="0">
                <a:ln w="0"/>
                <a:solidFill>
                  <a:srgbClr val="486B9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seit</a:t>
            </a:r>
            <a:r>
              <a:rPr lang="de-DE" sz="2500" dirty="0">
                <a:ln w="0"/>
                <a:solidFill>
                  <a:srgbClr val="486B9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2004 kein einziger Fall)</a:t>
            </a:r>
            <a:endParaRPr lang="de-DE" sz="2500" cap="none" spc="0" dirty="0">
              <a:ln w="0"/>
              <a:solidFill>
                <a:srgbClr val="486B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8F635EF-A8B9-48FE-B8E0-43AA28386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0817"/>
            <a:ext cx="8229600" cy="96043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3. Inhaltliche Aufgaben der PL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0A45955-A469-4980-B916-544E4B628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58003"/>
            <a:ext cx="10896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/>
              <a:t>Die Praktikumslehrkraft</a:t>
            </a:r>
          </a:p>
          <a:p>
            <a:pPr marL="1081088" eaLnBrk="1" hangingPunct="1"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gewährt den Studierenden Einblick in schulisches und unterrichtliches Arbeiten (z. B. Vorbereitung, Planung, Evaluation/Korrektur von Schülerarbeiten etc.)</a:t>
            </a:r>
          </a:p>
          <a:p>
            <a:pPr marL="1081088" eaLnBrk="1" hangingPunct="1"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führt sie in die schulpädagogischen Aufgaben und Probleme der Schule ein,</a:t>
            </a:r>
          </a:p>
          <a:p>
            <a:pPr marL="1081088" eaLnBrk="1" hangingPunct="1"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führt sie in Absprache und Zusammenarbeit mit dem Hochschullehrer in fachdidaktische Fragen und Probleme ein,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>
            <a:extLst>
              <a:ext uri="{FF2B5EF4-FFF2-40B4-BE49-F238E27FC236}">
                <a16:creationId xmlns:a16="http://schemas.microsoft.com/office/drawing/2014/main" id="{77B73743-4510-4933-BD55-09E5FD72DC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371255"/>
            <a:ext cx="10668000" cy="47545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ist den Studierenden bei der Verwirklichung der Aufgaben und Ziele der Praktika behilflich,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lässt die Studierenden am Unterricht ausreichend teilnehmen und gibt ausreichend Freiraum für eigene Unterrichtsversuche,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unterstützt die Studierenden bei der Unterrichtsvorbereitung und leitet sie zu eigenen Lehrversuchen sowie zu deren Reflexion an,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de-DE" sz="2800" dirty="0"/>
              <a:t>integriert die Studierenden in den Unterricht und Sonstiges (Schulleben, Exkursionen …),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AB265A8-ECFB-4D8B-BD37-58EDD00A0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0817"/>
            <a:ext cx="8229600" cy="9604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de-DE" kern="0" dirty="0"/>
              <a:t>3. Inhaltliche Aufgaben der PL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>
            <a:extLst>
              <a:ext uri="{FF2B5EF4-FFF2-40B4-BE49-F238E27FC236}">
                <a16:creationId xmlns:a16="http://schemas.microsoft.com/office/drawing/2014/main" id="{05EE8E13-8715-48D6-9AEF-4FA2A65DB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132910"/>
            <a:ext cx="10363200" cy="47545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de-DE" dirty="0"/>
              <a:t>führt am Ende des Praktikums mit den Studierenden ein Beratungsgespräch, das ihnen helfen soll, ihre Eignung und Neigung für den angestrebten Beruf realistisch einzuschätzen.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F46D69E-867E-4053-98E2-7A486230C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0817"/>
            <a:ext cx="8229600" cy="96043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3. Inhaltliche Aufgaben der PL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E32F2C7-3043-47EF-B3D0-6379BF78B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4. Praktikumsorganisation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6E71F5E-D167-4AD1-946A-E8AEE4A89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557338"/>
            <a:ext cx="8839200" cy="4538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Was mache ich bei Krankheit/Verhinderung?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de-DE" dirty="0"/>
              <a:t>Fehltage nachholen (mit Attest)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de-DE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Erfolgreiche Teilnahme am Praktikum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de-DE" dirty="0"/>
              <a:t>Bescheinigung mit Schulstempel und Unterschriften einholen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de-DE" dirty="0"/>
              <a:t>Unterschrift der Hochschullehrer/innen für besuchte Begleitveranstaltungen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00B16C2-833D-4109-9C5A-E278D3AC9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1177925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Wünschenswertes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563AD39-30E2-4231-91C4-4F8B272D4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9601200" cy="4538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Stellen Sie sich </a:t>
            </a:r>
            <a:r>
              <a:rPr lang="de-DE" dirty="0">
                <a:highlight>
                  <a:srgbClr val="FFFF00"/>
                </a:highlight>
              </a:rPr>
              <a:t>rechtzeitig</a:t>
            </a:r>
            <a:r>
              <a:rPr lang="de-DE" dirty="0"/>
              <a:t> bei der Schule vor!</a:t>
            </a:r>
          </a:p>
          <a:p>
            <a:pPr marL="357188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de-DE" sz="2800" dirty="0">
                <a:solidFill>
                  <a:srgbClr val="00B0F0"/>
                </a:solidFill>
              </a:rPr>
              <a:t>(meist reicht ein telefonische Kontakt bzw. per Mail)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Erscheinen Sie immer </a:t>
            </a:r>
            <a:r>
              <a:rPr lang="de-DE" dirty="0">
                <a:highlight>
                  <a:srgbClr val="FFFF00"/>
                </a:highlight>
              </a:rPr>
              <a:t>pünktlich</a:t>
            </a:r>
            <a:r>
              <a:rPr lang="de-DE" dirty="0"/>
              <a:t> zum Praktikum!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Denken Sie an Ihre </a:t>
            </a:r>
            <a:r>
              <a:rPr lang="de-DE" dirty="0">
                <a:highlight>
                  <a:srgbClr val="FFFF00"/>
                </a:highlight>
              </a:rPr>
              <a:t>Verschwiegenheitspflicht</a:t>
            </a:r>
            <a:r>
              <a:rPr lang="de-DE" dirty="0"/>
              <a:t>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highlight>
                  <a:srgbClr val="FFFF00"/>
                </a:highlight>
              </a:rPr>
              <a:t>Benehmen Sie sich wie ‚Gäste‘</a:t>
            </a:r>
            <a:r>
              <a:rPr lang="de-DE" dirty="0"/>
              <a:t> an der Schule (Hausordnung; Kleiderordnung; Parkplatzbelegung etc.)!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CDA8242-EE30-4F8B-97EF-AF8C168C5E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/>
              <a:t>Schlussgedanke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1B4A0D9-D33B-4D76-A12C-65FB20F67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792413"/>
            <a:ext cx="8229600" cy="3303587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de-DE" sz="4400" b="1" dirty="0"/>
              <a:t>Praktika dürfen niemals nur „abgesessen“ werden!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de-DE" sz="4400" b="1" i="1" dirty="0"/>
          </a:p>
          <a:p>
            <a:pPr marL="0" indent="0" algn="just" eaLnBrk="1" hangingPunct="1">
              <a:buNone/>
              <a:defRPr/>
            </a:pPr>
            <a:r>
              <a:rPr lang="de-DE" sz="5000" b="1" i="1" dirty="0"/>
              <a:t>Viel Spaß in der Schule!!</a:t>
            </a:r>
          </a:p>
          <a:p>
            <a:pPr algn="just" eaLnBrk="1" hangingPunct="1">
              <a:buFont typeface="Symbol" pitchFamily="18" charset="2"/>
              <a:buNone/>
              <a:defRPr/>
            </a:pPr>
            <a:endParaRPr lang="de-DE" sz="44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63E7736-085E-441E-96B8-AC83EBD0057E}"/>
              </a:ext>
            </a:extLst>
          </p:cNvPr>
          <p:cNvSpPr/>
          <p:nvPr/>
        </p:nvSpPr>
        <p:spPr>
          <a:xfrm>
            <a:off x="1371600" y="3276600"/>
            <a:ext cx="985109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8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Vielen Dank für die</a:t>
            </a:r>
          </a:p>
          <a:p>
            <a:pPr algn="ctr"/>
            <a:r>
              <a:rPr lang="de-DE" sz="88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Aufmerksamkeit</a:t>
            </a:r>
            <a:r>
              <a:rPr lang="de-DE" sz="8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153493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>
            <a:extLst>
              <a:ext uri="{FF2B5EF4-FFF2-40B4-BE49-F238E27FC236}">
                <a16:creationId xmlns:a16="http://schemas.microsoft.com/office/drawing/2014/main" id="{2580CAFB-F2A1-4FFF-A27D-C5321F7583A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2286000"/>
            <a:ext cx="8134350" cy="16534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824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D64D6-87D1-42DF-905F-A49B7DD7A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de-DE" dirty="0"/>
              <a:t>Leitungen der Praktikumsämter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DBC894-4F03-46B2-9C2E-D8022E624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95400"/>
            <a:ext cx="9067800" cy="5334000"/>
          </a:xfrm>
        </p:spPr>
        <p:txBody>
          <a:bodyPr/>
          <a:lstStyle/>
          <a:p>
            <a:pPr>
              <a:defRPr/>
            </a:pPr>
            <a:r>
              <a:rPr lang="de-DE" sz="2700" dirty="0"/>
              <a:t>Herr </a:t>
            </a:r>
            <a:r>
              <a:rPr lang="de-DE" sz="2700" dirty="0" err="1"/>
              <a:t>BerR</a:t>
            </a:r>
            <a:r>
              <a:rPr lang="de-DE" sz="2700" dirty="0"/>
              <a:t> (RS) Markus </a:t>
            </a:r>
            <a:r>
              <a:rPr lang="de-DE" sz="2700" b="1" dirty="0"/>
              <a:t>Rechner</a:t>
            </a:r>
          </a:p>
          <a:p>
            <a:pPr>
              <a:defRPr/>
            </a:pPr>
            <a:r>
              <a:rPr lang="de-DE" sz="2700" dirty="0"/>
              <a:t>Praktikumsamt Oberbayern-West (Realschule)</a:t>
            </a:r>
            <a:br>
              <a:rPr lang="de-DE" sz="2700" dirty="0"/>
            </a:br>
            <a:r>
              <a:rPr lang="de-DE" sz="2700" dirty="0"/>
              <a:t>Telefon: 08141 - 502641 </a:t>
            </a:r>
            <a:br>
              <a:rPr lang="de-DE" sz="2700" dirty="0"/>
            </a:br>
            <a:r>
              <a:rPr lang="de-DE" sz="2700" dirty="0"/>
              <a:t>E-Mail: </a:t>
            </a:r>
            <a:r>
              <a:rPr lang="de-DE" sz="2700" dirty="0">
                <a:hlinkClick r:id="rId2"/>
              </a:rPr>
              <a:t>praktikumsamt@mbobw.de</a:t>
            </a:r>
            <a:endParaRPr lang="de-DE" sz="2700" dirty="0"/>
          </a:p>
          <a:p>
            <a:pPr>
              <a:defRPr/>
            </a:pPr>
            <a:endParaRPr lang="de-DE" sz="2700" dirty="0"/>
          </a:p>
          <a:p>
            <a:pPr>
              <a:defRPr/>
            </a:pPr>
            <a:r>
              <a:rPr lang="de-DE" sz="2700" dirty="0"/>
              <a:t>Frau </a:t>
            </a:r>
            <a:r>
              <a:rPr lang="de-DE" sz="2700" dirty="0" err="1"/>
              <a:t>StDin</a:t>
            </a:r>
            <a:r>
              <a:rPr lang="de-DE" sz="2700" dirty="0"/>
              <a:t> Elena </a:t>
            </a:r>
            <a:r>
              <a:rPr lang="de-DE" sz="2700" b="1" dirty="0" err="1" smtClean="0"/>
              <a:t>Eiber</a:t>
            </a:r>
            <a:endParaRPr lang="de-DE" sz="2700" b="1" dirty="0"/>
          </a:p>
          <a:p>
            <a:pPr>
              <a:defRPr/>
            </a:pPr>
            <a:r>
              <a:rPr lang="de-DE" sz="2700" dirty="0"/>
              <a:t>Ansprechpartner in EI: Herr StD Dr. Joachim </a:t>
            </a:r>
            <a:r>
              <a:rPr lang="de-DE" sz="2700" b="1" dirty="0"/>
              <a:t>Mathieu</a:t>
            </a:r>
            <a:r>
              <a:rPr lang="de-DE" sz="2700" dirty="0"/>
              <a:t> </a:t>
            </a:r>
          </a:p>
          <a:p>
            <a:pPr>
              <a:defRPr/>
            </a:pPr>
            <a:r>
              <a:rPr lang="de-DE" sz="2700" dirty="0"/>
              <a:t>Praktikumsamt Oberbayern-West (Gymnasium)</a:t>
            </a:r>
            <a:br>
              <a:rPr lang="de-DE" sz="2700" dirty="0"/>
            </a:br>
            <a:r>
              <a:rPr lang="de-DE" sz="2700" dirty="0"/>
              <a:t>Telefon: 089 – 1247875-40</a:t>
            </a:r>
            <a:br>
              <a:rPr lang="de-DE" sz="2700" dirty="0"/>
            </a:br>
            <a:r>
              <a:rPr lang="de-DE" sz="2700" dirty="0"/>
              <a:t>Fax: 089 – 1247875-53</a:t>
            </a:r>
            <a:br>
              <a:rPr lang="de-DE" sz="2700" dirty="0"/>
            </a:br>
            <a:r>
              <a:rPr lang="de-DE" sz="2700" dirty="0"/>
              <a:t>E-Mail: </a:t>
            </a:r>
            <a:r>
              <a:rPr lang="de-DE" sz="2700" dirty="0">
                <a:hlinkClick r:id="rId3" tooltip="Opens window for sending email"/>
              </a:rPr>
              <a:t>praktikumsamt@mb-west.de</a:t>
            </a:r>
            <a:endParaRPr lang="de-DE" sz="27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DBB374F-CB24-44C5-B747-1A248FBC4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73097" y="-1332235"/>
            <a:ext cx="4514606" cy="266446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9EF2DCC-D63D-4F83-939A-385727AC3D16}"/>
              </a:ext>
            </a:extLst>
          </p:cNvPr>
          <p:cNvSpPr txBox="1"/>
          <p:nvPr/>
        </p:nvSpPr>
        <p:spPr>
          <a:xfrm>
            <a:off x="5486400" y="-1932399"/>
            <a:ext cx="52587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300" dirty="0"/>
              <a:t>„</a:t>
            </a:r>
            <a:r>
              <a:rPr lang="de-DE" sz="3300" dirty="0" err="1"/>
              <a:t>praktikumsamt</a:t>
            </a:r>
            <a:r>
              <a:rPr lang="de-DE" sz="3300" dirty="0"/>
              <a:t> </a:t>
            </a:r>
            <a:r>
              <a:rPr lang="de-DE" sz="3300" dirty="0" err="1"/>
              <a:t>obb</a:t>
            </a:r>
            <a:r>
              <a:rPr lang="de-DE" sz="3300" dirty="0"/>
              <a:t> west“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DBB374F-CB24-44C5-B747-1A248FBC4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94" y="1155678"/>
            <a:ext cx="9315206" cy="549772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8E33D6F2-EB27-43D2-9D89-1904C118E746}"/>
                  </a:ext>
                </a:extLst>
              </p14:cNvPr>
              <p14:cNvContentPartPr/>
              <p14:nvPr/>
            </p14:nvContentPartPr>
            <p14:xfrm>
              <a:off x="5410200" y="2270598"/>
              <a:ext cx="1009080" cy="1584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8E33D6F2-EB27-43D2-9D89-1904C118E7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38200" y="2126598"/>
                <a:ext cx="1152720" cy="3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0027A451-05AE-4BF2-84E9-B26673D7E3AC}"/>
                  </a:ext>
                </a:extLst>
              </p14:cNvPr>
              <p14:cNvContentPartPr/>
              <p14:nvPr/>
            </p14:nvContentPartPr>
            <p14:xfrm>
              <a:off x="2286000" y="5105400"/>
              <a:ext cx="1008000" cy="9000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0027A451-05AE-4BF2-84E9-B26673D7E3A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14000" y="4961400"/>
                <a:ext cx="1151640" cy="37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64463AAE-4583-4A28-836A-FFD6B050EAD5}"/>
                  </a:ext>
                </a:extLst>
              </p14:cNvPr>
              <p14:cNvContentPartPr/>
              <p14:nvPr/>
            </p14:nvContentPartPr>
            <p14:xfrm>
              <a:off x="5282555" y="3433037"/>
              <a:ext cx="786960" cy="567482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64463AAE-4583-4A28-836A-FFD6B050EAD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46555" y="3397029"/>
                <a:ext cx="858600" cy="639137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66F234BF-444D-4275-95D3-BDB8C0DE2D0B}"/>
              </a:ext>
            </a:extLst>
          </p:cNvPr>
          <p:cNvSpPr/>
          <p:nvPr/>
        </p:nvSpPr>
        <p:spPr>
          <a:xfrm>
            <a:off x="1676400" y="299587"/>
            <a:ext cx="89178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kern="0" dirty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Praktikumsämter Oberbayern-West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32779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0206629-4AC9-4DD0-ACBD-EC3F09429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Praktikumsarten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1F8BC3B-499C-4310-BF51-45889DF35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5"/>
            <a:ext cx="8229600" cy="4713288"/>
          </a:xfrm>
        </p:spPr>
        <p:txBody>
          <a:bodyPr/>
          <a:lstStyle/>
          <a:p>
            <a:pPr algn="just" eaLnBrk="1" hangingPunct="1">
              <a:defRPr/>
            </a:pPr>
            <a:r>
              <a:rPr lang="de-DE" sz="4000" dirty="0"/>
              <a:t>Orientierungspraktikum</a:t>
            </a:r>
          </a:p>
          <a:p>
            <a:pPr algn="just" eaLnBrk="1" hangingPunct="1">
              <a:defRPr/>
            </a:pPr>
            <a:r>
              <a:rPr lang="de-DE" sz="4000" dirty="0"/>
              <a:t>Betriebspraktikum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B186693-C744-4474-A6A8-985E53229456}"/>
              </a:ext>
            </a:extLst>
          </p:cNvPr>
          <p:cNvSpPr txBox="1">
            <a:spLocks/>
          </p:cNvSpPr>
          <p:nvPr/>
        </p:nvSpPr>
        <p:spPr bwMode="auto">
          <a:xfrm>
            <a:off x="609600" y="1371600"/>
            <a:ext cx="10896600" cy="5181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4217988">
              <a:defRPr/>
            </a:pPr>
            <a:r>
              <a:rPr lang="de-DE" sz="2400" dirty="0">
                <a:latin typeface="Arial Rounded MT Bold" pitchFamily="34" charset="0"/>
              </a:rPr>
              <a:t>Orientierungspraktikum</a:t>
            </a:r>
          </a:p>
          <a:p>
            <a:pPr marL="4217988">
              <a:defRPr/>
            </a:pPr>
            <a:r>
              <a:rPr lang="de-DE" sz="2400" dirty="0">
                <a:latin typeface="Arial Rounded MT Bold" pitchFamily="34" charset="0"/>
              </a:rPr>
              <a:t>Betriebspraktikum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Pädagogisch-didaktisches Schulpraktikum/ Unterrichtspraxis </a:t>
            </a:r>
            <a:r>
              <a:rPr lang="de-DE" sz="2400" dirty="0" smtClean="0">
                <a:latin typeface="Arial Rounded MT Bold" pitchFamily="34" charset="0"/>
              </a:rPr>
              <a:t>1 </a:t>
            </a:r>
            <a:r>
              <a:rPr lang="de-DE" sz="2400" dirty="0" smtClean="0">
                <a:solidFill>
                  <a:srgbClr val="00B0F0"/>
                </a:solidFill>
                <a:latin typeface="Arial Rounded MT Bold" pitchFamily="34" charset="0"/>
              </a:rPr>
              <a:t>(A)</a:t>
            </a:r>
            <a:r>
              <a:rPr lang="de-DE" sz="2400" dirty="0" smtClean="0">
                <a:latin typeface="Arial Rounded MT Bold" pitchFamily="34" charset="0"/>
              </a:rPr>
              <a:t>:</a:t>
            </a:r>
            <a:endParaRPr lang="de-DE" sz="2400" dirty="0">
              <a:latin typeface="Arial Rounded MT Bold" pitchFamily="34" charset="0"/>
            </a:endParaRPr>
          </a:p>
          <a:p>
            <a:pPr algn="ctr">
              <a:defRPr/>
            </a:pPr>
            <a:r>
              <a:rPr lang="de-DE" sz="2400" dirty="0">
                <a:latin typeface="Arial Rounded MT Bold" pitchFamily="34" charset="0"/>
              </a:rPr>
              <a:t>Blockpraktikum 1</a:t>
            </a:r>
          </a:p>
          <a:p>
            <a:pPr algn="ctr">
              <a:defRPr/>
            </a:pPr>
            <a:r>
              <a:rPr lang="de-DE" sz="2400" dirty="0">
                <a:latin typeface="Arial Rounded MT Bold" pitchFamily="34" charset="0"/>
              </a:rPr>
              <a:t>Blockpraktikum 2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Studienbegleitendes fachdidaktisches Praktikum</a:t>
            </a:r>
          </a:p>
          <a:p>
            <a:pPr algn="ctr">
              <a:defRPr/>
            </a:pPr>
            <a:r>
              <a:rPr lang="de-DE" sz="2400" dirty="0">
                <a:latin typeface="Arial Rounded MT Bold" pitchFamily="34" charset="0"/>
              </a:rPr>
              <a:t>Unterrichtspraxis </a:t>
            </a:r>
            <a:r>
              <a:rPr lang="de-DE" sz="2400" dirty="0" smtClean="0">
                <a:latin typeface="Arial Rounded MT Bold" pitchFamily="34" charset="0"/>
              </a:rPr>
              <a:t>2 </a:t>
            </a:r>
            <a:r>
              <a:rPr lang="de-DE" sz="2400" dirty="0" smtClean="0">
                <a:solidFill>
                  <a:srgbClr val="00B0F0"/>
                </a:solidFill>
                <a:latin typeface="Arial Rounded MT Bold" pitchFamily="34" charset="0"/>
              </a:rPr>
              <a:t>(B)</a:t>
            </a:r>
            <a:endParaRPr lang="de-DE" sz="2400" dirty="0">
              <a:latin typeface="Arial Rounded MT Bold" pitchFamily="34" charset="0"/>
            </a:endParaRPr>
          </a:p>
          <a:p>
            <a:pPr algn="ctr"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de-DE" sz="2400" dirty="0" err="1">
                <a:latin typeface="Arial Rounded MT Bold" pitchFamily="34" charset="0"/>
              </a:rPr>
              <a:t>LehramtPro</a:t>
            </a:r>
            <a:r>
              <a:rPr lang="de-DE" sz="2400" dirty="0">
                <a:latin typeface="Arial Rounded MT Bold" pitchFamily="34" charset="0"/>
              </a:rPr>
              <a:t>-Praktikum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de-DE" sz="2000" dirty="0">
              <a:latin typeface="Arial Rounded MT Bold" pitchFamily="34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endParaRPr lang="de-DE" sz="2800" dirty="0">
              <a:solidFill>
                <a:srgbClr val="0070C0"/>
              </a:solidFill>
              <a:latin typeface="Arial Rounded MT Bold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de-DE" sz="2000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59A69946-2982-41AC-85D6-28E31F087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Orientierungspraktikum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51034B5-473C-450B-ACAF-9DF609911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10820400" cy="53340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Organisation: 	</a:t>
            </a:r>
            <a:r>
              <a:rPr lang="de-DE" sz="2400" dirty="0">
                <a:solidFill>
                  <a:srgbClr val="00B0F0"/>
                </a:solidFill>
                <a:latin typeface="Arial Rounded MT Bold" pitchFamily="34" charset="0"/>
              </a:rPr>
              <a:t>selbstständig</a:t>
            </a:r>
            <a:endParaRPr lang="de-DE" sz="24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Dauer:		3 - 4 Wochen</a:t>
            </a:r>
          </a:p>
          <a:p>
            <a:pPr marL="224155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de-DE" sz="2400" dirty="0">
                <a:latin typeface="Arial Rounded MT Bold" pitchFamily="34" charset="0"/>
              </a:rPr>
              <a:t>soll vor bzw. gleich nach dem Studienbeginn abgeleistet werden</a:t>
            </a:r>
          </a:p>
          <a:p>
            <a:pPr marL="224155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de-DE" sz="2400" dirty="0">
                <a:latin typeface="Arial Rounded MT Bold" pitchFamily="34" charset="0"/>
              </a:rPr>
              <a:t>Voraussetzung für die Zulassung zum Blockpraktikum: </a:t>
            </a:r>
          </a:p>
          <a:p>
            <a:pPr marL="0" indent="0"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      Orientierungspraktikum an verschiedenen Schularten</a:t>
            </a: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FF0000"/>
                </a:solidFill>
                <a:latin typeface="Arial Rounded MT Bold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 Rounded MT Bold" pitchFamily="34" charset="0"/>
              </a:rPr>
              <a:t>verpflichtend an zwei Schulen verschiedener Schularten, mind. 	eine Woche an öffentlicher oder staatlich-anerkannter Schule</a:t>
            </a: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B0F0"/>
                </a:solidFill>
                <a:latin typeface="Arial Rounded MT Bold" pitchFamily="34" charset="0"/>
              </a:rPr>
              <a:t>	NEU seit </a:t>
            </a:r>
            <a:r>
              <a:rPr lang="de-DE" sz="2400" dirty="0" err="1">
                <a:solidFill>
                  <a:srgbClr val="00B0F0"/>
                </a:solidFill>
                <a:latin typeface="Arial Rounded MT Bold" pitchFamily="34" charset="0"/>
              </a:rPr>
              <a:t>SoSe</a:t>
            </a:r>
            <a:r>
              <a:rPr lang="de-DE" sz="2400" dirty="0">
                <a:solidFill>
                  <a:srgbClr val="00B0F0"/>
                </a:solidFill>
                <a:latin typeface="Arial Rounded MT Bold" pitchFamily="34" charset="0"/>
              </a:rPr>
              <a:t> 2023 mind. eine Woche des Praktikums muss an 	einer Mittelschule 	oder einem Förderzentrum absolviert werden </a:t>
            </a:r>
            <a:r>
              <a:rPr lang="de-DE" sz="2400" dirty="0">
                <a:latin typeface="Arial Rounded MT Bold" pitchFamily="34" charset="0"/>
              </a:rPr>
              <a:t>Nachweis:		Bescheinigung durch Schule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	(Formular siehe Homepage)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8D08E62-9B4C-48B1-A463-D2B2A56CC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Betriebspraktikum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9214C2A-59FF-401B-8E01-1054CF30B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10820400" cy="4876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Organisation: 	</a:t>
            </a:r>
            <a:r>
              <a:rPr lang="de-DE" sz="2400" dirty="0">
                <a:solidFill>
                  <a:srgbClr val="00B0F0"/>
                </a:solidFill>
                <a:latin typeface="Arial Rounded MT Bold" pitchFamily="34" charset="0"/>
              </a:rPr>
              <a:t>selbstständig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Dauer:		8 Wochen (Produktions-, Weiterverarbeitungs-, 				Handels- oder Dienstleistungsbetrieb)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	- Immer mind. 2 Wochen „am Stück“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	- muss nach dem Abitur abgeleistet werden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   	(</a:t>
            </a:r>
            <a:r>
              <a:rPr lang="de-DE" sz="2400" dirty="0">
                <a:solidFill>
                  <a:srgbClr val="00B0F0"/>
                </a:solidFill>
                <a:latin typeface="Arial Rounded MT Bold" pitchFamily="34" charset="0"/>
              </a:rPr>
              <a:t>Ausnahme</a:t>
            </a:r>
            <a:r>
              <a:rPr lang="de-DE" sz="2400" dirty="0">
                <a:latin typeface="Arial Rounded MT Bold" pitchFamily="34" charset="0"/>
              </a:rPr>
              <a:t>: 4 Wochen FOS-Pr.)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	- spätestens bis </a:t>
            </a:r>
            <a:r>
              <a:rPr lang="de-DE" sz="2400" dirty="0" smtClean="0">
                <a:latin typeface="Arial Rounded MT Bold" pitchFamily="34" charset="0"/>
              </a:rPr>
              <a:t>zur Anmeldung zum Examen</a:t>
            </a:r>
            <a:endParaRPr lang="de-DE" sz="24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400" dirty="0">
              <a:latin typeface="Arial Rounded MT Bold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Nachweis:		Bescheinigung durch Arbeitgeber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sz="2400" dirty="0">
                <a:latin typeface="Arial Rounded MT Bold" pitchFamily="34" charset="0"/>
              </a:rPr>
              <a:t>			Formular (siehe Homepage)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sz="2000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CB55F-523F-4812-8E75-EED90996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8100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de-DE" dirty="0"/>
              <a:t>Anerkennung der Praktika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BB9487-B1C4-4A89-99B2-95EF7BB14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371600"/>
            <a:ext cx="9525000" cy="5181600"/>
          </a:xfrm>
        </p:spPr>
        <p:txBody>
          <a:bodyPr/>
          <a:lstStyle/>
          <a:p>
            <a:pPr>
              <a:defRPr/>
            </a:pPr>
            <a:r>
              <a:rPr lang="de-DE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Betriebspraktikum:</a:t>
            </a:r>
          </a:p>
          <a:p>
            <a:pPr>
              <a:defRPr/>
            </a:pPr>
            <a:r>
              <a:rPr lang="de-DE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Anerkennungen erfolgen durch die Benutzung des offiziellen Formblatts des KM (in Zweifelsfällen Rücksprache mit dem Praktikumsamt im Aufsichtsbezirk Oberbayern-West) </a:t>
            </a:r>
          </a:p>
          <a:p>
            <a:pPr>
              <a:defRPr/>
            </a:pPr>
            <a:endParaRPr lang="de-DE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de-DE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Orientierungspraktikum:</a:t>
            </a:r>
          </a:p>
          <a:p>
            <a:pPr>
              <a:defRPr/>
            </a:pPr>
            <a:r>
              <a:rPr lang="de-DE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Wurde dieses Praktikum an einer Schule/Schulen in Bayern abgeleistet, genügt die Bescheinigung der Schule. </a:t>
            </a:r>
          </a:p>
          <a:p>
            <a:pPr>
              <a:defRPr/>
            </a:pPr>
            <a:r>
              <a:rPr lang="de-DE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Wurde dieses Praktikum außerhalb von Bayern bzw. nicht an einer Schule abgeleistet, muss dies zusätzlich auf Antrag durch das Praktikumsamt anerkannt werden.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ewebe">
  <a:themeElements>
    <a:clrScheme name="Geweb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Geweb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webe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webe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1925</Words>
  <Application>Microsoft Office PowerPoint</Application>
  <PresentationFormat>Breitbild</PresentationFormat>
  <Paragraphs>256</Paragraphs>
  <Slides>39</Slides>
  <Notes>4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5" baseType="lpstr">
      <vt:lpstr>Arial</vt:lpstr>
      <vt:lpstr>Arial Rounded MT Bold</vt:lpstr>
      <vt:lpstr>Symbol</vt:lpstr>
      <vt:lpstr>Tahoma</vt:lpstr>
      <vt:lpstr>Wingdings</vt:lpstr>
      <vt:lpstr>Gewebe</vt:lpstr>
      <vt:lpstr>PowerPoint-Präsentation</vt:lpstr>
      <vt:lpstr>PowerPoint-Präsentation</vt:lpstr>
      <vt:lpstr>Programm für den 08. Oktober 2024</vt:lpstr>
      <vt:lpstr>Leitungen der Praktikumsämter</vt:lpstr>
      <vt:lpstr>PowerPoint-Präsentation</vt:lpstr>
      <vt:lpstr>Praktikumsarten</vt:lpstr>
      <vt:lpstr>Orientierungspraktikum</vt:lpstr>
      <vt:lpstr>Betriebspraktikum </vt:lpstr>
      <vt:lpstr>Anerkennung der Praktika</vt:lpstr>
      <vt:lpstr>Anerkennung von Betriebs- und Orientierungspraktikum</vt:lpstr>
      <vt:lpstr>Praktika im Studium</vt:lpstr>
      <vt:lpstr>Der ‚Intensivkurs‘ zur Einführung in die Schulwirklichkeit</vt:lpstr>
      <vt:lpstr>Blockpraktikum 1+2  </vt:lpstr>
      <vt:lpstr>Blockpraktikum 1 </vt:lpstr>
      <vt:lpstr> Blockpraktikum I    - innerhalb Oberbayerns -  </vt:lpstr>
      <vt:lpstr>PowerPoint-Präsentation</vt:lpstr>
      <vt:lpstr>PowerPoint-Präsentation</vt:lpstr>
      <vt:lpstr>Blockpraktikum I und Blockpraktikum II Anerkennung</vt:lpstr>
      <vt:lpstr>Studienbegleitendes Praktikum (Unterrichtspraxis 2 bzw. B)</vt:lpstr>
      <vt:lpstr>Studienbegleitendes Praktikum (Unterrichtspraxis 2 bzw. B)</vt:lpstr>
      <vt:lpstr>Studienbegleitendes Praktikum (Unterrichtspraxis 2 bzw. B) </vt:lpstr>
      <vt:lpstr>Studienbegleitendes-Fachdidaktisches Praktikum Unterrichtspraxis 2 / B</vt:lpstr>
      <vt:lpstr>Studienbegleitendes-Fachdidaktisches Praktikum Unterrichtspraxis 2</vt:lpstr>
      <vt:lpstr>Studium der Schulpsychologie </vt:lpstr>
      <vt:lpstr>Studium der Schulpsychologie </vt:lpstr>
      <vt:lpstr>Studium der Schulpsychologie </vt:lpstr>
      <vt:lpstr>Studium der Schulpsychologie </vt:lpstr>
      <vt:lpstr>2. Tätigkeiten der Studierenden</vt:lpstr>
      <vt:lpstr>2. Tätigkeiten der Studierenden</vt:lpstr>
      <vt:lpstr>Bekanntmachung des KM vom 14.04.2015</vt:lpstr>
      <vt:lpstr>Bekanntmachung des KM vom 14.04.2015</vt:lpstr>
      <vt:lpstr>3. Inhaltliche Aufgaben der PL</vt:lpstr>
      <vt:lpstr>PowerPoint-Präsentation</vt:lpstr>
      <vt:lpstr>3. Inhaltliche Aufgaben der PL</vt:lpstr>
      <vt:lpstr>4. Praktikumsorganisation</vt:lpstr>
      <vt:lpstr>Wünschenswertes</vt:lpstr>
      <vt:lpstr>Schlussgedanke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 Seitz</dc:creator>
  <cp:lastModifiedBy>Stefan Seitz</cp:lastModifiedBy>
  <cp:revision>118</cp:revision>
  <cp:lastPrinted>2015-09-09T13:22:12Z</cp:lastPrinted>
  <dcterms:created xsi:type="dcterms:W3CDTF">1601-01-01T00:00:00Z</dcterms:created>
  <dcterms:modified xsi:type="dcterms:W3CDTF">2024-07-26T09:28:46Z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