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353" r:id="rId2"/>
    <p:sldId id="354" r:id="rId3"/>
    <p:sldId id="360" r:id="rId4"/>
    <p:sldId id="362" r:id="rId5"/>
    <p:sldId id="358" r:id="rId6"/>
    <p:sldId id="357" r:id="rId7"/>
    <p:sldId id="356" r:id="rId8"/>
    <p:sldId id="363" r:id="rId9"/>
    <p:sldId id="3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NeueLT Com 45 Lt" panose="020B0403020202020204" pitchFamily="34" charset="0"/>
      <p:regular r:id="rId16"/>
      <p:italic r:id="rId17"/>
    </p:embeddedFont>
    <p:embeddedFont>
      <p:font typeface="HelveticaNeueLT Com 55 Roman" panose="020B0604020202020204" pitchFamily="34" charset="0"/>
      <p:regular r:id="rId18"/>
      <p:bold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2" autoAdjust="0"/>
    <p:restoredTop sz="95332" autoAdjust="0"/>
  </p:normalViewPr>
  <p:slideViewPr>
    <p:cSldViewPr snapToGrid="0" showGuides="1">
      <p:cViewPr varScale="1">
        <p:scale>
          <a:sx n="60" d="100"/>
          <a:sy n="60" d="100"/>
        </p:scale>
        <p:origin x="9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192B3-C0EB-4C1B-8139-03BD869E24E5}" type="datetimeFigureOut">
              <a:rPr lang="de-DE" smtClean="0"/>
              <a:t>29.11.2023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4BDCC-E0BD-46D6-8FEA-FBD6E5CBC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27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/>
          <p:cNvSpPr>
            <a:spLocks noGrp="1"/>
          </p:cNvSpPr>
          <p:nvPr>
            <p:ph type="pic" idx="1"/>
          </p:nvPr>
        </p:nvSpPr>
        <p:spPr>
          <a:xfrm>
            <a:off x="0" y="1266825"/>
            <a:ext cx="12192000" cy="559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37850"/>
            <a:ext cx="4121399" cy="66751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0" y="4596843"/>
            <a:ext cx="12192000" cy="171823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3000" b="1">
                <a:solidFill>
                  <a:srgbClr val="232F66"/>
                </a:solidFill>
                <a:latin typeface="+mj-lt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3489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bschnitts-&#10;überschrift">
    <p:bg>
      <p:bgPr>
        <a:gradFill rotWithShape="1">
          <a:gsLst>
            <a:gs pos="0">
              <a:srgbClr val="232F66"/>
            </a:gs>
            <a:gs pos="6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accent5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335666" y="540327"/>
            <a:ext cx="4317357" cy="2707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HelveticaNeueLT Com 45 Lt" panose="020B04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335666" y="3609835"/>
            <a:ext cx="4317357" cy="2701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1"/>
                </a:solidFill>
                <a:latin typeface="HelveticaNeueLT Com 45 Lt" panose="020B04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5402181" y="448753"/>
            <a:ext cx="6472910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chemeClr val="tx1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5384801" y="1374775"/>
            <a:ext cx="6490288" cy="467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 spc="50" baseline="0">
                <a:solidFill>
                  <a:schemeClr val="tx1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384801" y="6121400"/>
            <a:ext cx="6490288" cy="29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HelveticaNeueLT Com 45 Lt" panose="020B0403020202020204" pitchFamily="34" charset="0"/>
              </a:defRPr>
            </a:lvl1pPr>
          </a:lstStyle>
          <a:p>
            <a:pPr lvl="0"/>
            <a:r>
              <a:rPr lang="de-DE" sz="1200" dirty="0">
                <a:latin typeface="HelveticaNeueLT Com 45 Lt" panose="020B0403020202020204" pitchFamily="34" charset="0"/>
              </a:rPr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4873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rgbClr val="000000"/>
                </a:solidFill>
                <a:latin typeface="HelveticaNeueLT Com 45 Lt" panose="020B04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6842922" y="1676400"/>
            <a:ext cx="4768053" cy="44767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 spc="50" baseline="0">
                <a:solidFill>
                  <a:srgbClr val="000000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6745206" y="464302"/>
            <a:ext cx="4865769" cy="53582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rgbClr val="232F66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248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rgbClr val="000000"/>
                </a:solidFill>
                <a:latin typeface="HelveticaNeueLT Com 45 Lt" panose="020B04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268207" y="2019300"/>
            <a:ext cx="4379993" cy="447675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 b="0" spc="50" baseline="0">
                <a:solidFill>
                  <a:srgbClr val="000000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68207" y="959602"/>
            <a:ext cx="4379994" cy="53582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b="1">
                <a:solidFill>
                  <a:srgbClr val="232F66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0003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rgbClr val="000000"/>
                </a:solidFill>
                <a:latin typeface="HelveticaNeueLT Com 45 Lt" panose="020B0403020202020204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7154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2" y="0"/>
            <a:ext cx="12267208" cy="914399"/>
          </a:xfrm>
          <a:prstGeom prst="rect">
            <a:avLst/>
          </a:prstGeom>
          <a:gradFill flip="none" rotWithShape="1">
            <a:gsLst>
              <a:gs pos="0">
                <a:srgbClr val="192044"/>
              </a:gs>
              <a:gs pos="100000">
                <a:srgbClr val="0A0C1D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5" descr="KU_Logo_Weiss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0" y="263178"/>
            <a:ext cx="3081722" cy="500032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28044" y="2184652"/>
            <a:ext cx="11574405" cy="1977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rgbClr val="232F66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841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2" y="0"/>
            <a:ext cx="12267208" cy="914399"/>
          </a:xfrm>
          <a:prstGeom prst="rect">
            <a:avLst/>
          </a:prstGeom>
          <a:gradFill flip="none" rotWithShape="1">
            <a:gsLst>
              <a:gs pos="0">
                <a:srgbClr val="192044"/>
              </a:gs>
              <a:gs pos="100000">
                <a:srgbClr val="0A0C1D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5" descr="KU_Logo_Weiss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" y="269116"/>
            <a:ext cx="3081722" cy="500032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22108" y="2184652"/>
            <a:ext cx="11574405" cy="1977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rgbClr val="232F66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3136" y="6415829"/>
            <a:ext cx="778400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Katholische Universität Eichstätt-Ingolstadt</a:t>
            </a:r>
          </a:p>
        </p:txBody>
      </p:sp>
    </p:spTree>
    <p:extLst>
      <p:ext uri="{BB962C8B-B14F-4D97-AF65-F5344CB8AC3E}">
        <p14:creationId xmlns:p14="http://schemas.microsoft.com/office/powerpoint/2010/main" val="368218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2" y="0"/>
            <a:ext cx="12267208" cy="914399"/>
          </a:xfrm>
          <a:prstGeom prst="rect">
            <a:avLst/>
          </a:prstGeom>
          <a:gradFill flip="none" rotWithShape="1">
            <a:gsLst>
              <a:gs pos="0">
                <a:srgbClr val="192044"/>
              </a:gs>
              <a:gs pos="100000">
                <a:srgbClr val="0A0C1D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5" descr="KU_Logo_Weiss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6" y="269116"/>
            <a:ext cx="3081722" cy="500032"/>
          </a:xfrm>
          <a:prstGeom prst="rect">
            <a:avLst/>
          </a:prstGeom>
        </p:spPr>
      </p:pic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3136" y="6415829"/>
            <a:ext cx="778400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Katholische Universität Eichstätt-Ingolstadt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86989" y="1294003"/>
            <a:ext cx="11574405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rgbClr val="232F66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269609" y="2131621"/>
            <a:ext cx="11605479" cy="42842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 spc="50" baseline="0">
                <a:solidFill>
                  <a:srgbClr val="000000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95116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2" y="0"/>
            <a:ext cx="12267208" cy="914399"/>
          </a:xfrm>
          <a:prstGeom prst="rect">
            <a:avLst/>
          </a:prstGeom>
          <a:gradFill flip="none" rotWithShape="1">
            <a:gsLst>
              <a:gs pos="0">
                <a:srgbClr val="192044"/>
              </a:gs>
              <a:gs pos="100000">
                <a:srgbClr val="0A0C1D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5" descr="KU_Logo_Weiss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5" y="269116"/>
            <a:ext cx="3081722" cy="500032"/>
          </a:xfrm>
          <a:prstGeom prst="rect">
            <a:avLst/>
          </a:prstGeom>
        </p:spPr>
      </p:pic>
      <p:sp>
        <p:nvSpPr>
          <p:cNvPr id="6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43136" y="6415829"/>
            <a:ext cx="7784007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Katholische Universität Eichstätt-Ingolstadt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86989" y="1294003"/>
            <a:ext cx="11574405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rgbClr val="232F66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286988" y="2113808"/>
            <a:ext cx="11574406" cy="418221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1pPr>
            <a:lvl2pPr marL="6858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8927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bschnitts-&#10;überschrift">
    <p:bg>
      <p:bgPr>
        <a:gradFill rotWithShape="1">
          <a:gsLst>
            <a:gs pos="0">
              <a:srgbClr val="232F66"/>
            </a:gs>
            <a:gs pos="5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accent5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37850"/>
            <a:ext cx="4121399" cy="667517"/>
          </a:xfrm>
          <a:prstGeom prst="rect">
            <a:avLst/>
          </a:prstGeom>
        </p:spPr>
      </p:pic>
      <p:sp>
        <p:nvSpPr>
          <p:cNvPr id="14" name="Bildplatzhalter 2"/>
          <p:cNvSpPr>
            <a:spLocks noGrp="1"/>
          </p:cNvSpPr>
          <p:nvPr>
            <p:ph type="pic" idx="1"/>
          </p:nvPr>
        </p:nvSpPr>
        <p:spPr>
          <a:xfrm>
            <a:off x="0" y="1266825"/>
            <a:ext cx="12192000" cy="3309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0" y="4889378"/>
            <a:ext cx="12192000" cy="123710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34020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6729" r="-57" b="93"/>
          <a:stretch/>
        </p:blipFill>
        <p:spPr>
          <a:xfrm>
            <a:off x="-22860" y="0"/>
            <a:ext cx="12412979" cy="685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37850"/>
            <a:ext cx="4121399" cy="667517"/>
          </a:xfrm>
          <a:prstGeom prst="rect">
            <a:avLst/>
          </a:prstGeom>
        </p:spPr>
      </p:pic>
      <p:sp>
        <p:nvSpPr>
          <p:cNvPr id="1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096000" y="1005367"/>
            <a:ext cx="6096000" cy="459978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10000"/>
              </a:lnSpc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631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37850"/>
            <a:ext cx="4121399" cy="667518"/>
          </a:xfrm>
          <a:prstGeom prst="rect">
            <a:avLst/>
          </a:prstGeom>
        </p:spPr>
      </p:pic>
      <p:sp>
        <p:nvSpPr>
          <p:cNvPr id="25" name="Bildplatzhalter 2"/>
          <p:cNvSpPr>
            <a:spLocks noGrp="1"/>
          </p:cNvSpPr>
          <p:nvPr>
            <p:ph type="pic" idx="1"/>
          </p:nvPr>
        </p:nvSpPr>
        <p:spPr>
          <a:xfrm>
            <a:off x="3232484" y="1976765"/>
            <a:ext cx="2695575" cy="191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idx="21"/>
          </p:nvPr>
        </p:nvSpPr>
        <p:spPr>
          <a:xfrm>
            <a:off x="353426" y="1976764"/>
            <a:ext cx="2695575" cy="191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idx="22"/>
          </p:nvPr>
        </p:nvSpPr>
        <p:spPr>
          <a:xfrm>
            <a:off x="353426" y="4062740"/>
            <a:ext cx="2695575" cy="191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idx="23"/>
          </p:nvPr>
        </p:nvSpPr>
        <p:spPr>
          <a:xfrm>
            <a:off x="3232484" y="4062740"/>
            <a:ext cx="2695575" cy="191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800348" y="3360228"/>
            <a:ext cx="5044742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0">
                <a:solidFill>
                  <a:srgbClr val="232F66"/>
                </a:solidFill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6800346" y="1976764"/>
            <a:ext cx="5044743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="1">
                <a:solidFill>
                  <a:srgbClr val="232F66"/>
                </a:solidFill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6392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-66675"/>
            <a:ext cx="5133975" cy="7019925"/>
          </a:xfrm>
          <a:prstGeom prst="rect">
            <a:avLst/>
          </a:prstGeom>
          <a:solidFill>
            <a:srgbClr val="232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37850"/>
            <a:ext cx="4121399" cy="667517"/>
          </a:xfrm>
          <a:prstGeom prst="rect">
            <a:avLst/>
          </a:prstGeom>
        </p:spPr>
      </p:pic>
      <p:sp>
        <p:nvSpPr>
          <p:cNvPr id="25" name="Bildplatzhalter 2"/>
          <p:cNvSpPr>
            <a:spLocks noGrp="1"/>
          </p:cNvSpPr>
          <p:nvPr>
            <p:ph type="pic" idx="1"/>
          </p:nvPr>
        </p:nvSpPr>
        <p:spPr>
          <a:xfrm>
            <a:off x="3232484" y="1976765"/>
            <a:ext cx="2695575" cy="191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idx="21"/>
          </p:nvPr>
        </p:nvSpPr>
        <p:spPr>
          <a:xfrm>
            <a:off x="353426" y="1976764"/>
            <a:ext cx="2695575" cy="191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idx="22"/>
          </p:nvPr>
        </p:nvSpPr>
        <p:spPr>
          <a:xfrm>
            <a:off x="353426" y="4062740"/>
            <a:ext cx="2695575" cy="191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idx="23"/>
          </p:nvPr>
        </p:nvSpPr>
        <p:spPr>
          <a:xfrm>
            <a:off x="3232484" y="4062740"/>
            <a:ext cx="2695575" cy="1919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800348" y="3360228"/>
            <a:ext cx="5044742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0">
                <a:solidFill>
                  <a:srgbClr val="232F66"/>
                </a:solidFill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6800346" y="1976764"/>
            <a:ext cx="5044743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="1">
                <a:solidFill>
                  <a:srgbClr val="232F66"/>
                </a:solidFill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02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6819900" y="0"/>
            <a:ext cx="53721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" y="337850"/>
            <a:ext cx="4121399" cy="667518"/>
          </a:xfrm>
          <a:prstGeom prst="rect">
            <a:avLst/>
          </a:prstGeom>
        </p:spPr>
      </p:pic>
      <p:sp>
        <p:nvSpPr>
          <p:cNvPr id="15" name="Bildplatzhalter 2"/>
          <p:cNvSpPr>
            <a:spLocks noGrp="1"/>
          </p:cNvSpPr>
          <p:nvPr>
            <p:ph type="pic" idx="1"/>
          </p:nvPr>
        </p:nvSpPr>
        <p:spPr>
          <a:xfrm>
            <a:off x="7551337" y="916479"/>
            <a:ext cx="4048125" cy="5025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latin typeface="HelveticaNeueLT Com 45 Lt" panose="020B04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31106" y="3414370"/>
            <a:ext cx="5864894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0">
                <a:solidFill>
                  <a:srgbClr val="232F66"/>
                </a:solidFill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31104" y="2030906"/>
            <a:ext cx="5864896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3000" b="1">
                <a:solidFill>
                  <a:srgbClr val="232F66"/>
                </a:solidFill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02602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43136" y="448753"/>
            <a:ext cx="11631955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rgbClr val="232F66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5093" y="6415829"/>
            <a:ext cx="7784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HelveticaNeueLT Com 45 Lt" panose="020B0403020202020204" pitchFamily="34" charset="0"/>
              </a:defRPr>
            </a:lvl1pPr>
          </a:lstStyle>
          <a:p>
            <a:r>
              <a:rPr lang="de-DE" dirty="0"/>
              <a:t>Katholische Universität Eichstätt-Ingolstadt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247650" y="1409699"/>
            <a:ext cx="11550650" cy="4886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Font typeface="Wingdings" panose="05000000000000000000" pitchFamily="2" charset="2"/>
              <a:buNone/>
              <a:defRPr sz="1800">
                <a:latin typeface="HelveticaNeueLT Com 45 Lt" panose="020B0403020202020204" pitchFamily="34" charset="0"/>
              </a:defRPr>
            </a:lvl1pPr>
            <a:lvl2pPr marL="457200" indent="0">
              <a:buFont typeface="Wingdings" panose="05000000000000000000" pitchFamily="2" charset="2"/>
              <a:buNone/>
              <a:defRPr sz="1800">
                <a:latin typeface="HelveticaNeueLT Com 45 Lt" panose="020B0403020202020204" pitchFamily="34" charset="0"/>
              </a:defRPr>
            </a:lvl2pPr>
            <a:lvl3pPr marL="914400" indent="0">
              <a:buFont typeface="Wingdings" panose="05000000000000000000" pitchFamily="2" charset="2"/>
              <a:buNone/>
              <a:defRPr sz="1800">
                <a:latin typeface="HelveticaNeueLT Com 45 Lt" panose="020B04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4266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243136" y="448753"/>
            <a:ext cx="11631955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rgbClr val="232F66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5093" y="6415829"/>
            <a:ext cx="7784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HelveticaNeueLT Com 45 Lt" panose="020B0403020202020204" pitchFamily="34" charset="0"/>
              </a:defRPr>
            </a:lvl1pPr>
          </a:lstStyle>
          <a:p>
            <a:r>
              <a:rPr lang="de-DE" dirty="0"/>
              <a:t>Katholische Universität Eichstätt-Ingolstadt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247650" y="1409699"/>
            <a:ext cx="11550650" cy="4886325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1pPr>
            <a:lvl2pPr marL="6858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2pPr>
            <a:lvl3pPr marL="11430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latin typeface="HelveticaNeueLT Com 45 Lt" panose="020B0403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30056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8354" y="0"/>
            <a:ext cx="12251814" cy="6858000"/>
          </a:xfrm>
          <a:prstGeom prst="rect">
            <a:avLst/>
          </a:prstGeom>
          <a:solidFill>
            <a:srgbClr val="232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131889" y="6415829"/>
            <a:ext cx="2743200" cy="365125"/>
          </a:xfrm>
        </p:spPr>
        <p:txBody>
          <a:bodyPr/>
          <a:lstStyle/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335666" y="540327"/>
            <a:ext cx="4317357" cy="2707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  <a:latin typeface="HelveticaNeueLT Com 45 Lt" panose="020B04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3"/>
          </p:nvPr>
        </p:nvSpPr>
        <p:spPr>
          <a:xfrm>
            <a:off x="335666" y="3609835"/>
            <a:ext cx="4317357" cy="2701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bg1"/>
                </a:solidFill>
                <a:latin typeface="HelveticaNeueLT Com 45 Lt" panose="020B04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5402181" y="448753"/>
            <a:ext cx="6472910" cy="535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2400" b="1">
                <a:solidFill>
                  <a:schemeClr val="bg1"/>
                </a:solidFill>
                <a:latin typeface="HelveticaNeueLT Com 55 Roman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5384801" y="1374775"/>
            <a:ext cx="6490288" cy="4673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00" b="0" spc="50" baseline="0">
                <a:solidFill>
                  <a:schemeClr val="bg1"/>
                </a:solidFill>
                <a:latin typeface="HelveticaNeueLT Com 45 Lt" panose="020B0403020202020204" pitchFamily="34" charset="0"/>
              </a:defRPr>
            </a:lvl1pPr>
            <a:lvl2pPr marL="457200" indent="0">
              <a:buNone/>
              <a:defRPr sz="3000" b="1">
                <a:solidFill>
                  <a:srgbClr val="232F66"/>
                </a:solidFill>
              </a:defRPr>
            </a:lvl2pPr>
            <a:lvl3pPr marL="914400" indent="0">
              <a:buNone/>
              <a:defRPr sz="3000" b="1">
                <a:solidFill>
                  <a:srgbClr val="232F66"/>
                </a:solidFill>
              </a:defRPr>
            </a:lvl3pPr>
            <a:lvl4pPr marL="1371600" indent="0">
              <a:buNone/>
              <a:defRPr sz="3000" b="1">
                <a:solidFill>
                  <a:srgbClr val="232F66"/>
                </a:solidFill>
              </a:defRPr>
            </a:lvl4pPr>
            <a:lvl5pPr marL="1828800" indent="0">
              <a:buNone/>
              <a:defRPr sz="3000" b="1">
                <a:solidFill>
                  <a:srgbClr val="232F66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5384801" y="6121400"/>
            <a:ext cx="6490288" cy="294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  <a:latin typeface="HelveticaNeueLT Com 45 Lt" panose="020B0403020202020204" pitchFamily="34" charset="0"/>
              </a:defRPr>
            </a:lvl1pPr>
          </a:lstStyle>
          <a:p>
            <a:pPr lvl="0"/>
            <a:r>
              <a:rPr lang="de-DE" sz="1200" dirty="0">
                <a:latin typeface="HelveticaNeueLT Com 45 Lt" panose="020B0403020202020204" pitchFamily="34" charset="0"/>
              </a:rPr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5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5093" y="6415829"/>
            <a:ext cx="7784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NeueLT Com 45 Lt" panose="020B0403020202020204" pitchFamily="34" charset="0"/>
              </a:defRPr>
            </a:lvl1pPr>
          </a:lstStyle>
          <a:p>
            <a:r>
              <a:rPr lang="de-DE" dirty="0"/>
              <a:t>Katholische Universität Eichstätt-Ingolstadt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31889" y="64158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NeueLT Com 45 Lt" panose="020B0403020202020204" pitchFamily="34" charset="0"/>
              </a:defRPr>
            </a:lvl1pPr>
          </a:lstStyle>
          <a:p>
            <a:fld id="{1B11A555-8F09-43CE-979F-AC44272BE1E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800" r:id="rId2"/>
    <p:sldLayoutId id="2147483801" r:id="rId3"/>
    <p:sldLayoutId id="2147483649" r:id="rId4"/>
    <p:sldLayoutId id="2147483670" r:id="rId5"/>
    <p:sldLayoutId id="2147483660" r:id="rId6"/>
    <p:sldLayoutId id="2147483793" r:id="rId7"/>
    <p:sldLayoutId id="2147483792" r:id="rId8"/>
    <p:sldLayoutId id="2147483798" r:id="rId9"/>
    <p:sldLayoutId id="2147483799" r:id="rId10"/>
    <p:sldLayoutId id="2147483789" r:id="rId11"/>
    <p:sldLayoutId id="2147483791" r:id="rId12"/>
    <p:sldLayoutId id="2147483790" r:id="rId13"/>
    <p:sldLayoutId id="2147483794" r:id="rId14"/>
    <p:sldLayoutId id="2147483797" r:id="rId15"/>
    <p:sldLayoutId id="2147483795" r:id="rId16"/>
    <p:sldLayoutId id="214748379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A8DAFF4-C105-4C69-91E4-FFF1A623C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8F4F654-7AE6-4501-B5A5-9AB3439CA8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626" y="1121145"/>
            <a:ext cx="11574463" cy="1978025"/>
          </a:xfrm>
        </p:spPr>
        <p:txBody>
          <a:bodyPr/>
          <a:lstStyle/>
          <a:p>
            <a:pPr algn="ctr"/>
            <a:r>
              <a:rPr lang="de-DE" sz="2800" u="sng" dirty="0"/>
              <a:t>Staatsexamen - Fachdidaktik</a:t>
            </a:r>
          </a:p>
          <a:p>
            <a:pPr marL="0" indent="0" algn="ctr">
              <a:buNone/>
            </a:pPr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schriftliche Prüfung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dreistündige Klausur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deutscher Sprache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drei Themen zur Wahl </a:t>
            </a:r>
          </a:p>
          <a:p>
            <a:pPr marL="0" indent="0">
              <a:buNone/>
            </a:pPr>
            <a:r>
              <a:rPr lang="de-DE" dirty="0"/>
              <a:t>Die erforderlichen Kenntnisse werden in </a:t>
            </a:r>
            <a:r>
              <a:rPr lang="de-DE" b="1" i="1" dirty="0"/>
              <a:t>§ 33 der LPO </a:t>
            </a:r>
            <a:r>
              <a:rPr lang="de-DE" dirty="0"/>
              <a:t>beschrieben und für die Englischdidaktik in </a:t>
            </a:r>
            <a:r>
              <a:rPr lang="de-DE" b="1" i="1" dirty="0"/>
              <a:t>§ 48 </a:t>
            </a:r>
            <a:r>
              <a:rPr lang="de-DE" dirty="0"/>
              <a:t>für die </a:t>
            </a:r>
            <a:r>
              <a:rPr lang="de-DE" b="1" i="1" dirty="0"/>
              <a:t>Lehrämter an Grund-/Haupt- und Realschulen</a:t>
            </a:r>
            <a:r>
              <a:rPr lang="de-DE" i="1" dirty="0"/>
              <a:t> </a:t>
            </a:r>
            <a:r>
              <a:rPr lang="de-DE" dirty="0"/>
              <a:t>und in </a:t>
            </a:r>
            <a:r>
              <a:rPr lang="de-DE" b="1" i="1" dirty="0"/>
              <a:t>§ 64 </a:t>
            </a:r>
            <a:r>
              <a:rPr lang="de-DE" dirty="0"/>
              <a:t>für das </a:t>
            </a:r>
            <a:r>
              <a:rPr lang="de-DE" b="1" i="1" dirty="0"/>
              <a:t>Lehramt an Gymnasien </a:t>
            </a:r>
            <a:r>
              <a:rPr lang="de-DE" dirty="0"/>
              <a:t>spezifiziert.</a:t>
            </a: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D32618-5C93-4F3D-A9D6-64ED4D3C8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94" r="78641"/>
          <a:stretch/>
        </p:blipFill>
        <p:spPr>
          <a:xfrm rot="791469">
            <a:off x="7823495" y="3367781"/>
            <a:ext cx="2105246" cy="47373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46FF44-24A6-42B2-B7BD-D247856BA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25"/>
          <a:stretch/>
        </p:blipFill>
        <p:spPr>
          <a:xfrm rot="706735">
            <a:off x="6682856" y="2114867"/>
            <a:ext cx="4898065" cy="11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7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6D037FF-B485-44B5-BA18-2A2881AC6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F5257F-C4D5-4B6E-BAD6-484C97FF66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8797" y="1451351"/>
            <a:ext cx="11574405" cy="1977649"/>
          </a:xfrm>
        </p:spPr>
        <p:txBody>
          <a:bodyPr/>
          <a:lstStyle/>
          <a:p>
            <a:r>
              <a:rPr lang="de-DE" u="sng" dirty="0"/>
              <a:t>Jedes Thema gehört schwerpunktmäßig einem der folgenden Bereiche an:</a:t>
            </a:r>
          </a:p>
          <a:p>
            <a:pPr marL="361950" indent="-361950"/>
            <a:r>
              <a:rPr lang="de-DE" dirty="0"/>
              <a:t>a) Vertrautheit mit Sprachlerntheorien und den individuellen Voraussetzungen des Spracherwerbs</a:t>
            </a:r>
          </a:p>
          <a:p>
            <a:pPr marL="361950" indent="-361950"/>
            <a:r>
              <a:rPr lang="de-DE" dirty="0"/>
              <a:t>b) Kenntnis der Theorie und der Methodik des kommunikativen Englischunterrichts</a:t>
            </a:r>
          </a:p>
          <a:p>
            <a:pPr marL="361950" indent="-361950"/>
            <a:r>
              <a:rPr lang="de-DE" dirty="0"/>
              <a:t>c) Vertrautheit mit den Theorien und Zielen des interkulturellen Lernens und deren Umsetzung im Unterricht</a:t>
            </a:r>
          </a:p>
          <a:p>
            <a:pPr marL="361950" indent="-361950"/>
            <a:r>
              <a:rPr lang="de-DE" dirty="0"/>
              <a:t>d) Überblick über Ziele und Verfahren der Textarbeit im Hinblick auf interkulturelle, literarische und sprachliche Bildungsziele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5A897E-EE05-4340-A084-72A3E9C3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344" y="5169189"/>
            <a:ext cx="2430858" cy="161176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6162CAD-C8BD-4B72-A879-DEF775F5CD1A}"/>
              </a:ext>
            </a:extLst>
          </p:cNvPr>
          <p:cNvSpPr/>
          <p:nvPr/>
        </p:nvSpPr>
        <p:spPr>
          <a:xfrm>
            <a:off x="4068724" y="646758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https://npr.brightspotcdn.com/legacy/sites/wusf/files/201403/3-21_WritingTest.jpg</a:t>
            </a:r>
          </a:p>
        </p:txBody>
      </p:sp>
    </p:spTree>
    <p:extLst>
      <p:ext uri="{BB962C8B-B14F-4D97-AF65-F5344CB8AC3E}">
        <p14:creationId xmlns:p14="http://schemas.microsoft.com/office/powerpoint/2010/main" val="171505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A11CCD-7F11-4C2D-ACE0-FDBA3ECED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C97E40-E04F-4D9E-AC11-CC7555966A7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8797" y="1174559"/>
            <a:ext cx="11574405" cy="1977649"/>
          </a:xfrm>
        </p:spPr>
        <p:txBody>
          <a:bodyPr/>
          <a:lstStyle/>
          <a:p>
            <a:r>
              <a:rPr lang="de-DE" dirty="0"/>
              <a:t>Typischer Aufbau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78B95B-2FDA-4C78-A3F0-602B76458E29}"/>
              </a:ext>
            </a:extLst>
          </p:cNvPr>
          <p:cNvSpPr/>
          <p:nvPr/>
        </p:nvSpPr>
        <p:spPr>
          <a:xfrm>
            <a:off x="308797" y="2183566"/>
            <a:ext cx="10259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Oft gliedern sich die Aufgaben in folgenden Dreischritt:</a:t>
            </a:r>
          </a:p>
          <a:p>
            <a:pPr marL="361950" indent="-361950"/>
            <a:r>
              <a:rPr lang="de-DE" sz="2400" b="1" dirty="0"/>
              <a:t>1. Darstellung eines theoretischen Konzepts oder fachdidaktischen Problems.</a:t>
            </a:r>
          </a:p>
          <a:p>
            <a:pPr marL="361950" indent="-361950"/>
            <a:r>
              <a:rPr lang="de-DE" sz="2400" b="1" dirty="0"/>
              <a:t>2. Erörterung dieses Konzepts / Problems vor dem Hintergrund z.B. der jeweiligen Schulart, spracherwerbstheoretischer Positionen.</a:t>
            </a:r>
          </a:p>
          <a:p>
            <a:pPr marL="361950" indent="-361950"/>
            <a:r>
              <a:rPr lang="de-DE" sz="2400" b="1" dirty="0"/>
              <a:t>3. Illustration der Ausführungen mit konkreten Beispielen, Aufzeigen von</a:t>
            </a:r>
          </a:p>
          <a:p>
            <a:pPr marL="361950" indent="-361950"/>
            <a:r>
              <a:rPr lang="de-DE" sz="2400" b="1" dirty="0"/>
              <a:t>    Realisierungsmöglichkeiten - oft mit Vorgabe z.B. für welche </a:t>
            </a:r>
            <a:r>
              <a:rPr lang="de-DE" sz="2400" b="1" dirty="0" err="1"/>
              <a:t>Jgst</a:t>
            </a:r>
            <a:r>
              <a:rPr lang="de-DE" sz="2400" b="1" dirty="0"/>
              <a:t>./Stufe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46358D-CED4-411F-9536-0B77384B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165" y="301578"/>
            <a:ext cx="3204037" cy="186180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117FCCD-783D-4FCD-8B07-4B107DDE4166}"/>
              </a:ext>
            </a:extLst>
          </p:cNvPr>
          <p:cNvSpPr/>
          <p:nvPr/>
        </p:nvSpPr>
        <p:spPr>
          <a:xfrm>
            <a:off x="9816941" y="2183566"/>
            <a:ext cx="2066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https://www.uni-leipzig.de/fileadmin/_processed_/9/5/csm_2015_Service_Formulare_helloquence-51716-unsplash_9b50dfcf26.jpg</a:t>
            </a:r>
          </a:p>
        </p:txBody>
      </p:sp>
    </p:spTree>
    <p:extLst>
      <p:ext uri="{BB962C8B-B14F-4D97-AF65-F5344CB8AC3E}">
        <p14:creationId xmlns:p14="http://schemas.microsoft.com/office/powerpoint/2010/main" val="28840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0979189-D151-3276-5A4B-94CF0C14C3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B9510F-60FD-360D-FD55-14BE06D221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u="sng" dirty="0"/>
              <a:t>Oder kurzgefasst:</a:t>
            </a:r>
          </a:p>
          <a:p>
            <a:r>
              <a:rPr lang="de-DE" b="0" dirty="0"/>
              <a:t>Bei den 3 Teilen ist der </a:t>
            </a:r>
          </a:p>
          <a:p>
            <a:pPr marL="457200" indent="-457200">
              <a:buAutoNum type="arabicPeriod"/>
            </a:pPr>
            <a:r>
              <a:rPr lang="de-DE" b="0" dirty="0"/>
              <a:t>Teil deskriptiv </a:t>
            </a:r>
          </a:p>
          <a:p>
            <a:pPr marL="457200" indent="-457200">
              <a:buAutoNum type="arabicPeriod"/>
            </a:pPr>
            <a:r>
              <a:rPr lang="de-DE" b="0" dirty="0"/>
              <a:t>Teil analytisch (+ Begründung)</a:t>
            </a:r>
          </a:p>
          <a:p>
            <a:pPr marL="457200" indent="-457200">
              <a:buAutoNum type="arabicPeriod"/>
            </a:pPr>
            <a:r>
              <a:rPr lang="de-DE" b="0" dirty="0"/>
              <a:t>Teil praktisch </a:t>
            </a:r>
            <a:r>
              <a:rPr lang="de-DE" b="0" i="1" dirty="0"/>
              <a:t>(+ didaktische Begründung !)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3E4A11A-50ED-2A71-5729-1266B18EFFE9}"/>
              </a:ext>
            </a:extLst>
          </p:cNvPr>
          <p:cNvSpPr txBox="1"/>
          <p:nvPr/>
        </p:nvSpPr>
        <p:spPr>
          <a:xfrm>
            <a:off x="7437172" y="6597823"/>
            <a:ext cx="61326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https://www.efdeportes.com/efd231/the-general-structure-of-the-written-text-07.jpg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74E1ABA-D369-F10F-4C7A-4D143EB83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406" y="1272240"/>
            <a:ext cx="40195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9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015E200-B560-45D7-8F90-427C33D72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9B0EB6-1558-47FA-B0B2-4C691D79B3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Wie bereitet man sich vor?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Studienbriefe + darin </a:t>
            </a:r>
            <a:br>
              <a:rPr lang="de-DE" b="0" dirty="0"/>
            </a:br>
            <a:r>
              <a:rPr lang="de-DE" b="0" dirty="0"/>
              <a:t>empfohlene Literatur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Examenskolloquium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0F67CD-8458-41ED-9CD2-D32B2F7EC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222" y="-74428"/>
            <a:ext cx="7592533" cy="506168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01B9918-3482-447C-B001-3E6BDBE52D2A}"/>
              </a:ext>
            </a:extLst>
          </p:cNvPr>
          <p:cNvSpPr/>
          <p:nvPr/>
        </p:nvSpPr>
        <p:spPr>
          <a:xfrm>
            <a:off x="7290391" y="488491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/>
              <a:t>https://www.zls.uni-leipzig.de/fileadmin/_processed_/4/f/csm_2018_Fotoserie-Emotionen_5681_UL_fe629604a6.jpg</a:t>
            </a:r>
          </a:p>
        </p:txBody>
      </p:sp>
    </p:spTree>
    <p:extLst>
      <p:ext uri="{BB962C8B-B14F-4D97-AF65-F5344CB8AC3E}">
        <p14:creationId xmlns:p14="http://schemas.microsoft.com/office/powerpoint/2010/main" val="90954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9AB67C3-C1B1-49EF-AF66-138B604D2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BDEE6F-F258-4A79-8999-A1E2AAF5B5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Materialien bei ILIAS als Teil </a:t>
            </a:r>
            <a:br>
              <a:rPr lang="de-DE" dirty="0"/>
            </a:br>
            <a:r>
              <a:rPr lang="de-DE" dirty="0"/>
              <a:t>des Examenskolloquiums: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Studienbriefe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Hintergrundliteratur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Artikel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Aufgabenbeispiele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92113E-571B-4732-97BB-4B620854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1045424"/>
            <a:ext cx="8515350" cy="7905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87AFBA-B875-4AF7-9D0F-CCB2D32E5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1835999"/>
            <a:ext cx="6096000" cy="406717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E939F1E-D92D-4BE1-AD42-7AA14AB5D75B}"/>
              </a:ext>
            </a:extLst>
          </p:cNvPr>
          <p:cNvSpPr/>
          <p:nvPr/>
        </p:nvSpPr>
        <p:spPr>
          <a:xfrm>
            <a:off x="4886325" y="595206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/>
              <a:t>https://www.ku.de/fileadmin/_processed_/3/c/csm_600_2381_-_Kopie_d2f9554bf5.jpg</a:t>
            </a:r>
          </a:p>
        </p:txBody>
      </p:sp>
    </p:spTree>
    <p:extLst>
      <p:ext uri="{BB962C8B-B14F-4D97-AF65-F5344CB8AC3E}">
        <p14:creationId xmlns:p14="http://schemas.microsoft.com/office/powerpoint/2010/main" val="267313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BDE43E9-9C87-4569-9CD9-38D21E2D5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401DF1-565D-4654-B21F-F6A07BC2D3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7592" y="2184652"/>
            <a:ext cx="6207641" cy="1977649"/>
          </a:xfrm>
        </p:spPr>
        <p:txBody>
          <a:bodyPr/>
          <a:lstStyle/>
          <a:p>
            <a:pPr algn="ctr"/>
            <a:r>
              <a:rPr lang="de-DE" dirty="0"/>
              <a:t>Aufgaben bis einschließlich </a:t>
            </a:r>
          </a:p>
          <a:p>
            <a:pPr algn="ctr"/>
            <a:r>
              <a:rPr lang="de-DE" dirty="0"/>
              <a:t>Frühjahr 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990B32-8044-4A46-B242-A629B4DCC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33" y="1025123"/>
            <a:ext cx="5263116" cy="52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4C8666-9DC8-67E0-8B37-E440E58EE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C7D990-34F9-5AAB-9A88-C7FC1A3478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9252" y="1516436"/>
            <a:ext cx="11574405" cy="1977649"/>
          </a:xfrm>
        </p:spPr>
        <p:txBody>
          <a:bodyPr/>
          <a:lstStyle/>
          <a:p>
            <a:r>
              <a:rPr lang="de-DE" u="sng" dirty="0"/>
              <a:t>Wichtige Operatoren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Beschreiben:  spezifische Textaussagen oder Sachverhalte in eigenen Worten strukturiert und fachsprachlich ggf. unter Zuhilfenahme eigenen Vorwissens darstellen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Erläutern: Materialien, Sachverhalte oder Thesen ggf. mit zusätzlichen Informationen und Beispielen verdeutlichen, in einen Zusammenhang einordnen und begründen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Diskutieren: mit zu einer Problemstellung oder These eine </a:t>
            </a:r>
            <a:br>
              <a:rPr lang="de-DE" b="0" dirty="0"/>
            </a:br>
            <a:r>
              <a:rPr lang="de-DE" b="0" dirty="0"/>
              <a:t>Argumentation entwickeln, die zu einer begründeten Bewertung führt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C4ADCF-F9D6-C8F8-9EB7-DD74628D7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6" t="4081" r="13792" b="4471"/>
          <a:stretch/>
        </p:blipFill>
        <p:spPr>
          <a:xfrm>
            <a:off x="10503489" y="4463259"/>
            <a:ext cx="1605674" cy="157590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E4E3A7A-8382-E7C3-BAE4-77AAB58C7FBB}"/>
              </a:ext>
            </a:extLst>
          </p:cNvPr>
          <p:cNvSpPr txBox="1"/>
          <p:nvPr/>
        </p:nvSpPr>
        <p:spPr>
          <a:xfrm>
            <a:off x="7084401" y="6688621"/>
            <a:ext cx="613263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600" dirty="0"/>
              <a:t>https://apps.zum.de/apps/13455#h5pbookid=13455&amp;section=top&amp;chapter=h5p-interactive-book-chapter-8c6ca953-5231-400a-9112-6144318d26f1</a:t>
            </a:r>
          </a:p>
        </p:txBody>
      </p:sp>
    </p:spTree>
    <p:extLst>
      <p:ext uri="{BB962C8B-B14F-4D97-AF65-F5344CB8AC3E}">
        <p14:creationId xmlns:p14="http://schemas.microsoft.com/office/powerpoint/2010/main" val="340172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567FA77-87EB-BD1B-E99F-F9B3D82A6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11A555-8F09-43CE-979F-AC44272BE1E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D5B385-0887-18D6-7202-C95CDD22CB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0684" y="1657113"/>
            <a:ext cx="11574405" cy="1977649"/>
          </a:xfrm>
        </p:spPr>
        <p:txBody>
          <a:bodyPr/>
          <a:lstStyle/>
          <a:p>
            <a:r>
              <a:rPr lang="de-DE" u="sng" dirty="0"/>
              <a:t>Vorgehensweise: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Lesen Sie ALLE Themen genau durch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Verwenden Sie </a:t>
            </a:r>
            <a:r>
              <a:rPr lang="de-DE" b="0" dirty="0" err="1"/>
              <a:t>ca</a:t>
            </a:r>
            <a:r>
              <a:rPr lang="de-DE" b="0" dirty="0"/>
              <a:t> 10-15 Minuten Zeit auf die Auswahl des Themas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Markieren Sie sich wichtige </a:t>
            </a:r>
            <a:r>
              <a:rPr lang="de-DE" b="0" i="1" dirty="0" err="1"/>
              <a:t>keywords</a:t>
            </a:r>
            <a:endParaRPr lang="de-DE" b="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Arbeiten sie mit Farben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Erstellen Sie ein Inhaltsverzeichnis/ eine Struktur </a:t>
            </a:r>
            <a:br>
              <a:rPr lang="de-DE" b="0" dirty="0"/>
            </a:br>
            <a:r>
              <a:rPr lang="de-DE" b="0" dirty="0"/>
              <a:t>für Ihren 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E78347-720F-105D-C2E0-11F4FD70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41" y="3921379"/>
            <a:ext cx="3112696" cy="24944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A5D53F5-F709-8490-636D-E03CB86E7131}"/>
              </a:ext>
            </a:extLst>
          </p:cNvPr>
          <p:cNvSpPr txBox="1"/>
          <p:nvPr/>
        </p:nvSpPr>
        <p:spPr>
          <a:xfrm>
            <a:off x="7260247" y="6300413"/>
            <a:ext cx="61326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https://assets.serlo.org/5badf0b55e848_c7abe3aac054319b50bc4bbe35c13a3fb17155fb.png</a:t>
            </a:r>
          </a:p>
        </p:txBody>
      </p:sp>
    </p:spTree>
    <p:extLst>
      <p:ext uri="{BB962C8B-B14F-4D97-AF65-F5344CB8AC3E}">
        <p14:creationId xmlns:p14="http://schemas.microsoft.com/office/powerpoint/2010/main" val="143954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U Farben II">
      <a:dk1>
        <a:srgbClr val="232F66"/>
      </a:dk1>
      <a:lt1>
        <a:sysClr val="window" lastClr="FFFFFF"/>
      </a:lt1>
      <a:dk2>
        <a:srgbClr val="D8D8D8"/>
      </a:dk2>
      <a:lt2>
        <a:srgbClr val="BFBFBF"/>
      </a:lt2>
      <a:accent1>
        <a:srgbClr val="232F66"/>
      </a:accent1>
      <a:accent2>
        <a:srgbClr val="FF9933"/>
      </a:accent2>
      <a:accent3>
        <a:srgbClr val="BFBFBF"/>
      </a:accent3>
      <a:accent4>
        <a:srgbClr val="F2D140"/>
      </a:accent4>
      <a:accent5>
        <a:srgbClr val="D8D8D8"/>
      </a:accent5>
      <a:accent6>
        <a:srgbClr val="0999E1"/>
      </a:accent6>
      <a:hlink>
        <a:srgbClr val="232F66"/>
      </a:hlink>
      <a:folHlink>
        <a:srgbClr val="232F66"/>
      </a:folHlink>
    </a:clrScheme>
    <a:fontScheme name="Benutzerdefiniert 1">
      <a:majorFont>
        <a:latin typeface="HelveticaNeueLT Com 55 Roman"/>
        <a:ea typeface=""/>
        <a:cs typeface=""/>
      </a:majorFont>
      <a:minorFont>
        <a:latin typeface="HelveticaNeueLT Com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Breitbild</PresentationFormat>
  <Paragraphs>60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HelveticaNeueLT Com 45 Lt</vt:lpstr>
      <vt:lpstr>Wingdings</vt:lpstr>
      <vt:lpstr>HelveticaNeueLT Com 55 Roman</vt:lpstr>
      <vt:lpstr>Calibri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Hardt, Brigitte</dc:creator>
  <cp:lastModifiedBy>Andr Stei</cp:lastModifiedBy>
  <cp:revision>221</cp:revision>
  <dcterms:created xsi:type="dcterms:W3CDTF">2022-09-19T10:50:52Z</dcterms:created>
  <dcterms:modified xsi:type="dcterms:W3CDTF">2023-11-29T14:50:02Z</dcterms:modified>
</cp:coreProperties>
</file>