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5"/>
  </p:notesMasterIdLst>
  <p:sldIdLst>
    <p:sldId id="302" r:id="rId2"/>
    <p:sldId id="336" r:id="rId3"/>
    <p:sldId id="366" r:id="rId4"/>
    <p:sldId id="367" r:id="rId5"/>
    <p:sldId id="338" r:id="rId6"/>
    <p:sldId id="339" r:id="rId7"/>
    <p:sldId id="347" r:id="rId8"/>
    <p:sldId id="365" r:id="rId9"/>
    <p:sldId id="340" r:id="rId10"/>
    <p:sldId id="341" r:id="rId11"/>
    <p:sldId id="349" r:id="rId12"/>
    <p:sldId id="351" r:id="rId13"/>
    <p:sldId id="350" r:id="rId14"/>
    <p:sldId id="352" r:id="rId15"/>
    <p:sldId id="353" r:id="rId16"/>
    <p:sldId id="342" r:id="rId17"/>
    <p:sldId id="370" r:id="rId18"/>
    <p:sldId id="368" r:id="rId19"/>
    <p:sldId id="354" r:id="rId20"/>
    <p:sldId id="343" r:id="rId21"/>
    <p:sldId id="356" r:id="rId22"/>
    <p:sldId id="369" r:id="rId23"/>
    <p:sldId id="357" r:id="rId24"/>
    <p:sldId id="344" r:id="rId25"/>
    <p:sldId id="345" r:id="rId26"/>
    <p:sldId id="359" r:id="rId27"/>
    <p:sldId id="358" r:id="rId28"/>
    <p:sldId id="346" r:id="rId29"/>
    <p:sldId id="361" r:id="rId30"/>
    <p:sldId id="362" r:id="rId31"/>
    <p:sldId id="363" r:id="rId32"/>
    <p:sldId id="364" r:id="rId33"/>
    <p:sldId id="303" r:id="rId34"/>
  </p:sldIdLst>
  <p:sldSz cx="12192000" cy="6858000"/>
  <p:notesSz cx="6858000" cy="9144000"/>
  <p:embeddedFontLst>
    <p:embeddedFont>
      <p:font typeface="HelveticaNeueLT Com 45 Lt" panose="020B0403020202020204" pitchFamily="34" charset="0"/>
      <p:regular r:id="rId36"/>
      <p:italic r:id="rId37"/>
    </p:embeddedFont>
    <p:embeddedFont>
      <p:font typeface="HelveticaNeueLT Com 55 Roman" panose="020B0604020202020204" pitchFamily="34" charset="0"/>
      <p:regular r:id="rId38"/>
      <p:bold r:id="rId3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33058B-69BB-7318-D3E1-872A685556CF}" name="Kerstin Dierolf" initials="KD" userId="S::kerstin.dierolf@ku.de::5cad76f5-bb3b-4fdd-aa8e-85cb412f309f" providerId="AD"/>
  <p188:author id="{FAA81CD1-43EB-F88C-DE33-610BBA4F6E9D}" name="Fiona Weiss" initials="FW" userId="S::f.weiss@gtc-in.de::8abd352b-bf17-479f-84af-18859e7901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5354" autoAdjust="0"/>
  </p:normalViewPr>
  <p:slideViewPr>
    <p:cSldViewPr snapToGrid="0" showGuides="1">
      <p:cViewPr varScale="1">
        <p:scale>
          <a:sx n="87" d="100"/>
          <a:sy n="87" d="100"/>
        </p:scale>
        <p:origin x="1284" y="96"/>
      </p:cViewPr>
      <p:guideLst>
        <p:guide orient="horz" pos="2160"/>
        <p:guide pos="3840"/>
      </p:guideLst>
    </p:cSldViewPr>
  </p:slideViewPr>
  <p:outlineViewPr>
    <p:cViewPr>
      <p:scale>
        <a:sx n="33" d="100"/>
        <a:sy n="33" d="100"/>
      </p:scale>
      <p:origin x="0" y="-7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192B3-C0EB-4C1B-8139-03BD869E24E5}" type="datetimeFigureOut">
              <a:rPr lang="de-DE" smtClean="0"/>
              <a:t>10.09.2025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4BDCC-E0BD-46D6-8FEA-FBD6E5CBCD04}" type="slidenum">
              <a:rPr lang="de-DE" smtClean="0"/>
              <a:t>‹Nr.›</a:t>
            </a:fld>
            <a:endParaRPr lang="de-DE"/>
          </a:p>
        </p:txBody>
      </p:sp>
    </p:spTree>
    <p:extLst>
      <p:ext uri="{BB962C8B-B14F-4D97-AF65-F5344CB8AC3E}">
        <p14:creationId xmlns:p14="http://schemas.microsoft.com/office/powerpoint/2010/main" val="94427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5" name="Bildplatzhalter 2"/>
          <p:cNvSpPr>
            <a:spLocks noGrp="1"/>
          </p:cNvSpPr>
          <p:nvPr>
            <p:ph type="pic" idx="1"/>
          </p:nvPr>
        </p:nvSpPr>
        <p:spPr>
          <a:xfrm>
            <a:off x="0" y="1266825"/>
            <a:ext cx="12192000" cy="5591175"/>
          </a:xfrm>
          <a:prstGeom prst="rect">
            <a:avLst/>
          </a:prstGeom>
        </p:spPr>
        <p:txBody>
          <a:bodyPr/>
          <a:lstStyle>
            <a:lvl1pPr marL="0" indent="0">
              <a:buNone/>
              <a:defRPr sz="2000" i="1">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426" y="337850"/>
            <a:ext cx="4121399" cy="667518"/>
          </a:xfrm>
          <a:prstGeom prst="rect">
            <a:avLst/>
          </a:prstGeom>
        </p:spPr>
      </p:pic>
      <p:sp>
        <p:nvSpPr>
          <p:cNvPr id="3" name="Textplatzhalter 2"/>
          <p:cNvSpPr>
            <a:spLocks noGrp="1"/>
          </p:cNvSpPr>
          <p:nvPr>
            <p:ph type="body" sz="quarter" idx="10"/>
          </p:nvPr>
        </p:nvSpPr>
        <p:spPr>
          <a:xfrm>
            <a:off x="0" y="4596843"/>
            <a:ext cx="12192000" cy="1718232"/>
          </a:xfrm>
          <a:prstGeom prst="rect">
            <a:avLst/>
          </a:prstGeom>
          <a:solidFill>
            <a:schemeClr val="bg1">
              <a:alpha val="65000"/>
            </a:schemeClr>
          </a:solidFill>
        </p:spPr>
        <p:txBody>
          <a:bodyPr anchor="ctr"/>
          <a:lstStyle>
            <a:lvl1pPr marL="0" indent="0" algn="ctr">
              <a:lnSpc>
                <a:spcPct val="110000"/>
              </a:lnSpc>
              <a:buNone/>
              <a:defRPr sz="3000" b="1">
                <a:solidFill>
                  <a:srgbClr val="232F66"/>
                </a:solidFill>
                <a:latin typeface="+mj-lt"/>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353489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Abschnitts-&#10;überschrift">
    <p:bg>
      <p:bgPr>
        <a:gradFill rotWithShape="1">
          <a:gsLst>
            <a:gs pos="0">
              <a:srgbClr val="232F66"/>
            </a:gs>
            <a:gs pos="68000">
              <a:schemeClr val="bg1">
                <a:tint val="98000"/>
                <a:satMod val="130000"/>
                <a:shade val="90000"/>
                <a:lumMod val="103000"/>
              </a:schemeClr>
            </a:gs>
            <a:gs pos="100000">
              <a:schemeClr val="accent5">
                <a:lumMod val="10000"/>
              </a:schemeClr>
            </a:gs>
          </a:gsLst>
          <a:lin ang="5400000" scaled="0"/>
        </a:gradFill>
        <a:effectLst/>
      </p:bgPr>
    </p:bg>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13" name="Bildplatzhalter 2"/>
          <p:cNvSpPr>
            <a:spLocks noGrp="1"/>
          </p:cNvSpPr>
          <p:nvPr>
            <p:ph type="pic" sz="quarter" idx="12"/>
          </p:nvPr>
        </p:nvSpPr>
        <p:spPr>
          <a:xfrm>
            <a:off x="335666" y="540327"/>
            <a:ext cx="4317357" cy="2707697"/>
          </a:xfrm>
          <a:prstGeom prst="rect">
            <a:avLst/>
          </a:prstGeom>
        </p:spPr>
        <p:txBody>
          <a:bodyPr/>
          <a:lstStyle>
            <a:lvl1pPr marL="0" indent="0">
              <a:buNone/>
              <a:defRPr sz="2000" i="1">
                <a:solidFill>
                  <a:schemeClr val="tx1"/>
                </a:solidFill>
                <a:latin typeface="HelveticaNeueLT Com 45 Lt" panose="020B0403020202020204" pitchFamily="34" charset="0"/>
              </a:defRPr>
            </a:lvl1pPr>
          </a:lstStyle>
          <a:p>
            <a:endParaRPr lang="de-DE" dirty="0"/>
          </a:p>
        </p:txBody>
      </p:sp>
      <p:sp>
        <p:nvSpPr>
          <p:cNvPr id="5" name="Bildplatzhalter 2"/>
          <p:cNvSpPr>
            <a:spLocks noGrp="1"/>
          </p:cNvSpPr>
          <p:nvPr>
            <p:ph type="pic" sz="quarter" idx="13"/>
          </p:nvPr>
        </p:nvSpPr>
        <p:spPr>
          <a:xfrm>
            <a:off x="335666" y="3609835"/>
            <a:ext cx="4317357" cy="2701899"/>
          </a:xfrm>
          <a:prstGeom prst="rect">
            <a:avLst/>
          </a:prstGeom>
        </p:spPr>
        <p:txBody>
          <a:bodyPr/>
          <a:lstStyle>
            <a:lvl1pPr marL="0" indent="0">
              <a:buNone/>
              <a:defRPr sz="2000" i="1">
                <a:solidFill>
                  <a:schemeClr val="tx1"/>
                </a:solidFill>
                <a:latin typeface="HelveticaNeueLT Com 45 Lt" panose="020B0403020202020204" pitchFamily="34" charset="0"/>
              </a:defRPr>
            </a:lvl1pPr>
          </a:lstStyle>
          <a:p>
            <a:endParaRPr lang="de-DE" dirty="0"/>
          </a:p>
        </p:txBody>
      </p:sp>
      <p:sp>
        <p:nvSpPr>
          <p:cNvPr id="8" name="Textplatzhalter 2"/>
          <p:cNvSpPr>
            <a:spLocks noGrp="1"/>
          </p:cNvSpPr>
          <p:nvPr>
            <p:ph type="body" sz="quarter" idx="24"/>
          </p:nvPr>
        </p:nvSpPr>
        <p:spPr>
          <a:xfrm>
            <a:off x="5402181" y="448753"/>
            <a:ext cx="6472910" cy="535823"/>
          </a:xfrm>
          <a:prstGeom prst="rect">
            <a:avLst/>
          </a:prstGeom>
        </p:spPr>
        <p:txBody>
          <a:bodyPr/>
          <a:lstStyle>
            <a:lvl1pPr marL="0" indent="0">
              <a:lnSpc>
                <a:spcPct val="110000"/>
              </a:lnSpc>
              <a:buNone/>
              <a:defRPr sz="2400" b="1">
                <a:solidFill>
                  <a:schemeClr val="tx1"/>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9" name="Textplatzhalter 2"/>
          <p:cNvSpPr>
            <a:spLocks noGrp="1"/>
          </p:cNvSpPr>
          <p:nvPr>
            <p:ph type="body" sz="quarter" idx="26"/>
          </p:nvPr>
        </p:nvSpPr>
        <p:spPr>
          <a:xfrm>
            <a:off x="5384801" y="1374775"/>
            <a:ext cx="6490288" cy="4673600"/>
          </a:xfrm>
          <a:prstGeom prst="rect">
            <a:avLst/>
          </a:prstGeom>
        </p:spPr>
        <p:txBody>
          <a:bodyPr/>
          <a:lstStyle>
            <a:lvl1pPr marL="0" indent="0">
              <a:lnSpc>
                <a:spcPct val="110000"/>
              </a:lnSpc>
              <a:buNone/>
              <a:defRPr sz="1800" b="0" spc="50" baseline="0">
                <a:solidFill>
                  <a:schemeClr val="tx1"/>
                </a:solidFill>
                <a:latin typeface="HelveticaNeueLT Com 45 Lt" panose="020B0403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10" name="Textplatzhalter 3"/>
          <p:cNvSpPr>
            <a:spLocks noGrp="1"/>
          </p:cNvSpPr>
          <p:nvPr>
            <p:ph type="body" sz="quarter" idx="27" hasCustomPrompt="1"/>
          </p:nvPr>
        </p:nvSpPr>
        <p:spPr>
          <a:xfrm>
            <a:off x="5384801" y="6121400"/>
            <a:ext cx="6490288" cy="294428"/>
          </a:xfrm>
          <a:prstGeom prst="rect">
            <a:avLst/>
          </a:prstGeom>
        </p:spPr>
        <p:txBody>
          <a:bodyPr/>
          <a:lstStyle>
            <a:lvl1pPr marL="0" indent="0">
              <a:buNone/>
              <a:defRPr sz="1200" i="1">
                <a:solidFill>
                  <a:schemeClr val="tx1"/>
                </a:solidFill>
                <a:latin typeface="HelveticaNeueLT Com 45 Lt" panose="020B0403020202020204" pitchFamily="34" charset="0"/>
              </a:defRPr>
            </a:lvl1pPr>
          </a:lstStyle>
          <a:p>
            <a:pPr lvl="0"/>
            <a:r>
              <a:rPr lang="de-DE" sz="1200" dirty="0">
                <a:latin typeface="HelveticaNeueLT Com 45 Lt" panose="020B0403020202020204" pitchFamily="34" charset="0"/>
              </a:rPr>
              <a:t>Bildunterschrift</a:t>
            </a:r>
            <a:endParaRPr lang="de-DE" dirty="0"/>
          </a:p>
        </p:txBody>
      </p:sp>
    </p:spTree>
    <p:extLst>
      <p:ext uri="{BB962C8B-B14F-4D97-AF65-F5344CB8AC3E}">
        <p14:creationId xmlns:p14="http://schemas.microsoft.com/office/powerpoint/2010/main" val="336487354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Abschnitts-&#10;überschrift">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9" name="Bildplatzhalter 2"/>
          <p:cNvSpPr>
            <a:spLocks noGrp="1"/>
          </p:cNvSpPr>
          <p:nvPr>
            <p:ph type="pic" sz="quarter" idx="16"/>
          </p:nvPr>
        </p:nvSpPr>
        <p:spPr>
          <a:xfrm>
            <a:off x="0" y="0"/>
            <a:ext cx="12192000" cy="6858000"/>
          </a:xfrm>
          <a:prstGeom prst="rect">
            <a:avLst/>
          </a:prstGeom>
        </p:spPr>
        <p:txBody>
          <a:bodyPr/>
          <a:lstStyle>
            <a:lvl1pPr marL="0" indent="0">
              <a:buNone/>
              <a:defRPr sz="2000" i="1">
                <a:solidFill>
                  <a:srgbClr val="000000"/>
                </a:solidFill>
                <a:latin typeface="HelveticaNeueLT Com 45 Lt" panose="020B0403020202020204" pitchFamily="34" charset="0"/>
              </a:defRPr>
            </a:lvl1pPr>
          </a:lstStyle>
          <a:p>
            <a:endParaRPr lang="de-DE" dirty="0"/>
          </a:p>
        </p:txBody>
      </p:sp>
      <p:sp>
        <p:nvSpPr>
          <p:cNvPr id="10" name="Textplatzhalter 2"/>
          <p:cNvSpPr>
            <a:spLocks noGrp="1"/>
          </p:cNvSpPr>
          <p:nvPr>
            <p:ph type="body" sz="quarter" idx="26"/>
          </p:nvPr>
        </p:nvSpPr>
        <p:spPr>
          <a:xfrm>
            <a:off x="6842922" y="1676400"/>
            <a:ext cx="4768053" cy="4476750"/>
          </a:xfrm>
          <a:prstGeom prst="rect">
            <a:avLst/>
          </a:prstGeom>
          <a:solidFill>
            <a:schemeClr val="bg1">
              <a:alpha val="65000"/>
            </a:schemeClr>
          </a:solidFill>
        </p:spPr>
        <p:txBody>
          <a:bodyPr/>
          <a:lstStyle>
            <a:lvl1pPr marL="0" indent="0">
              <a:lnSpc>
                <a:spcPct val="110000"/>
              </a:lnSpc>
              <a:buNone/>
              <a:defRPr sz="1800" b="0" spc="50" baseline="0">
                <a:solidFill>
                  <a:srgbClr val="000000"/>
                </a:solidFill>
                <a:latin typeface="HelveticaNeueLT Com 45 Lt" panose="020B0403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15" name="Textplatzhalter 2"/>
          <p:cNvSpPr>
            <a:spLocks noGrp="1"/>
          </p:cNvSpPr>
          <p:nvPr>
            <p:ph type="body" sz="quarter" idx="24"/>
          </p:nvPr>
        </p:nvSpPr>
        <p:spPr>
          <a:xfrm>
            <a:off x="6745206" y="464302"/>
            <a:ext cx="4865769" cy="535823"/>
          </a:xfrm>
          <a:prstGeom prst="rect">
            <a:avLst/>
          </a:prstGeom>
          <a:solidFill>
            <a:schemeClr val="bg1">
              <a:alpha val="65000"/>
            </a:schemeClr>
          </a:solidFill>
        </p:spPr>
        <p:txBody>
          <a:bodyPr/>
          <a:lstStyle>
            <a:lvl1pPr marL="0" indent="0">
              <a:lnSpc>
                <a:spcPct val="110000"/>
              </a:lnSpc>
              <a:buNone/>
              <a:defRPr sz="2400" b="1">
                <a:solidFill>
                  <a:srgbClr val="232F66"/>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25248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Abschnitts-&#10;überschrift">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9" name="Bildplatzhalter 2"/>
          <p:cNvSpPr>
            <a:spLocks noGrp="1"/>
          </p:cNvSpPr>
          <p:nvPr>
            <p:ph type="pic" sz="quarter" idx="16"/>
          </p:nvPr>
        </p:nvSpPr>
        <p:spPr>
          <a:xfrm>
            <a:off x="0" y="0"/>
            <a:ext cx="12192000" cy="6858000"/>
          </a:xfrm>
          <a:prstGeom prst="rect">
            <a:avLst/>
          </a:prstGeom>
        </p:spPr>
        <p:txBody>
          <a:bodyPr/>
          <a:lstStyle>
            <a:lvl1pPr marL="0" indent="0">
              <a:buNone/>
              <a:defRPr sz="2000" i="1">
                <a:solidFill>
                  <a:srgbClr val="000000"/>
                </a:solidFill>
                <a:latin typeface="HelveticaNeueLT Com 45 Lt" panose="020B0403020202020204" pitchFamily="34" charset="0"/>
              </a:defRPr>
            </a:lvl1pPr>
          </a:lstStyle>
          <a:p>
            <a:endParaRPr lang="de-DE" dirty="0"/>
          </a:p>
        </p:txBody>
      </p:sp>
      <p:sp>
        <p:nvSpPr>
          <p:cNvPr id="10" name="Textplatzhalter 2"/>
          <p:cNvSpPr>
            <a:spLocks noGrp="1"/>
          </p:cNvSpPr>
          <p:nvPr>
            <p:ph type="body" sz="quarter" idx="26"/>
          </p:nvPr>
        </p:nvSpPr>
        <p:spPr>
          <a:xfrm>
            <a:off x="268207" y="2019300"/>
            <a:ext cx="4379993" cy="4476750"/>
          </a:xfrm>
          <a:prstGeom prst="rect">
            <a:avLst/>
          </a:prstGeom>
          <a:solidFill>
            <a:schemeClr val="bg1">
              <a:alpha val="65000"/>
            </a:schemeClr>
          </a:solidFill>
        </p:spPr>
        <p:txBody>
          <a:bodyPr/>
          <a:lstStyle>
            <a:lvl1pPr marL="0" indent="0" algn="ctr">
              <a:lnSpc>
                <a:spcPct val="110000"/>
              </a:lnSpc>
              <a:buNone/>
              <a:defRPr sz="1800" b="0" spc="50" baseline="0">
                <a:solidFill>
                  <a:srgbClr val="000000"/>
                </a:solidFill>
                <a:latin typeface="HelveticaNeueLT Com 45 Lt" panose="020B0403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15" name="Textplatzhalter 2"/>
          <p:cNvSpPr>
            <a:spLocks noGrp="1"/>
          </p:cNvSpPr>
          <p:nvPr>
            <p:ph type="body" sz="quarter" idx="24"/>
          </p:nvPr>
        </p:nvSpPr>
        <p:spPr>
          <a:xfrm>
            <a:off x="268207" y="959602"/>
            <a:ext cx="4379994" cy="535823"/>
          </a:xfrm>
          <a:prstGeom prst="rect">
            <a:avLst/>
          </a:prstGeom>
          <a:solidFill>
            <a:schemeClr val="bg1">
              <a:alpha val="65000"/>
            </a:schemeClr>
          </a:solidFill>
        </p:spPr>
        <p:txBody>
          <a:bodyPr/>
          <a:lstStyle>
            <a:lvl1pPr marL="0" indent="0" algn="ctr">
              <a:lnSpc>
                <a:spcPct val="110000"/>
              </a:lnSpc>
              <a:buNone/>
              <a:defRPr sz="2400" b="1">
                <a:solidFill>
                  <a:srgbClr val="232F66"/>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60003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Abschnitts-&#10;überschrift">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9" name="Bildplatzhalter 2"/>
          <p:cNvSpPr>
            <a:spLocks noGrp="1"/>
          </p:cNvSpPr>
          <p:nvPr>
            <p:ph type="pic" sz="quarter" idx="16"/>
          </p:nvPr>
        </p:nvSpPr>
        <p:spPr>
          <a:xfrm>
            <a:off x="0" y="0"/>
            <a:ext cx="12192000" cy="6858000"/>
          </a:xfrm>
          <a:prstGeom prst="rect">
            <a:avLst/>
          </a:prstGeom>
        </p:spPr>
        <p:txBody>
          <a:bodyPr/>
          <a:lstStyle>
            <a:lvl1pPr marL="0" indent="0">
              <a:buNone/>
              <a:defRPr sz="2000" i="1">
                <a:solidFill>
                  <a:srgbClr val="000000"/>
                </a:solidFill>
                <a:latin typeface="HelveticaNeueLT Com 45 Lt" panose="020B0403020202020204" pitchFamily="34" charset="0"/>
              </a:defRPr>
            </a:lvl1pPr>
          </a:lstStyle>
          <a:p>
            <a:endParaRPr lang="de-DE" dirty="0"/>
          </a:p>
        </p:txBody>
      </p:sp>
    </p:spTree>
    <p:extLst>
      <p:ext uri="{BB962C8B-B14F-4D97-AF65-F5344CB8AC3E}">
        <p14:creationId xmlns:p14="http://schemas.microsoft.com/office/powerpoint/2010/main" val="415715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Abschnitts-&#10;überschrift">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4" name="Rechteck 3"/>
          <p:cNvSpPr/>
          <p:nvPr userDrawn="1"/>
        </p:nvSpPr>
        <p:spPr>
          <a:xfrm>
            <a:off x="2" y="0"/>
            <a:ext cx="12267208" cy="914399"/>
          </a:xfrm>
          <a:prstGeom prst="rect">
            <a:avLst/>
          </a:prstGeom>
          <a:gradFill flip="none" rotWithShape="1">
            <a:gsLst>
              <a:gs pos="0">
                <a:srgbClr val="192044"/>
              </a:gs>
              <a:gs pos="100000">
                <a:srgbClr val="0A0C1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5" descr="KU_Logo_Weiss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860" y="263178"/>
            <a:ext cx="3081722" cy="500032"/>
          </a:xfrm>
          <a:prstGeom prst="rect">
            <a:avLst/>
          </a:prstGeom>
        </p:spPr>
      </p:pic>
      <p:sp>
        <p:nvSpPr>
          <p:cNvPr id="6" name="Textplatzhalter 2"/>
          <p:cNvSpPr>
            <a:spLocks noGrp="1"/>
          </p:cNvSpPr>
          <p:nvPr>
            <p:ph type="body" sz="quarter" idx="24"/>
          </p:nvPr>
        </p:nvSpPr>
        <p:spPr>
          <a:xfrm>
            <a:off x="228044" y="2184652"/>
            <a:ext cx="11574405" cy="1977649"/>
          </a:xfrm>
          <a:prstGeom prst="rect">
            <a:avLst/>
          </a:prstGeom>
        </p:spPr>
        <p:txBody>
          <a:bodyPr/>
          <a:lstStyle>
            <a:lvl1pPr marL="0" indent="0">
              <a:lnSpc>
                <a:spcPct val="110000"/>
              </a:lnSpc>
              <a:buNone/>
              <a:defRPr sz="2400" b="1">
                <a:solidFill>
                  <a:srgbClr val="232F66"/>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37841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Abschnitts-&#10;überschrift">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4" name="Rechteck 3"/>
          <p:cNvSpPr/>
          <p:nvPr userDrawn="1"/>
        </p:nvSpPr>
        <p:spPr>
          <a:xfrm>
            <a:off x="2" y="0"/>
            <a:ext cx="12267208" cy="914399"/>
          </a:xfrm>
          <a:prstGeom prst="rect">
            <a:avLst/>
          </a:prstGeom>
          <a:gradFill flip="none" rotWithShape="1">
            <a:gsLst>
              <a:gs pos="0">
                <a:srgbClr val="192044"/>
              </a:gs>
              <a:gs pos="100000">
                <a:srgbClr val="0A0C1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5" descr="KU_Logo_Weiss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925" y="269116"/>
            <a:ext cx="3081722" cy="500032"/>
          </a:xfrm>
          <a:prstGeom prst="rect">
            <a:avLst/>
          </a:prstGeom>
        </p:spPr>
      </p:pic>
      <p:sp>
        <p:nvSpPr>
          <p:cNvPr id="6" name="Textplatzhalter 2"/>
          <p:cNvSpPr>
            <a:spLocks noGrp="1"/>
          </p:cNvSpPr>
          <p:nvPr>
            <p:ph type="body" sz="quarter" idx="24"/>
          </p:nvPr>
        </p:nvSpPr>
        <p:spPr>
          <a:xfrm>
            <a:off x="222108" y="2184652"/>
            <a:ext cx="11574405" cy="1977649"/>
          </a:xfrm>
          <a:prstGeom prst="rect">
            <a:avLst/>
          </a:prstGeom>
        </p:spPr>
        <p:txBody>
          <a:bodyPr/>
          <a:lstStyle>
            <a:lvl1pPr marL="0" indent="0">
              <a:lnSpc>
                <a:spcPct val="110000"/>
              </a:lnSpc>
              <a:buNone/>
              <a:defRPr sz="2400" b="1">
                <a:solidFill>
                  <a:srgbClr val="232F66"/>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7" name="Fußzeilenplatzhalter 2"/>
          <p:cNvSpPr>
            <a:spLocks noGrp="1"/>
          </p:cNvSpPr>
          <p:nvPr>
            <p:ph type="ftr" sz="quarter" idx="10"/>
          </p:nvPr>
        </p:nvSpPr>
        <p:spPr>
          <a:xfrm>
            <a:off x="243136" y="6415829"/>
            <a:ext cx="7784007" cy="365125"/>
          </a:xfrm>
          <a:prstGeom prst="rect">
            <a:avLst/>
          </a:prstGeom>
        </p:spPr>
        <p:txBody>
          <a:bodyPr/>
          <a:lstStyle/>
          <a:p>
            <a:r>
              <a:rPr lang="de-DE" dirty="0"/>
              <a:t>Katholische Universität Eichstätt-Ingolstadt</a:t>
            </a:r>
          </a:p>
        </p:txBody>
      </p:sp>
    </p:spTree>
    <p:extLst>
      <p:ext uri="{BB962C8B-B14F-4D97-AF65-F5344CB8AC3E}">
        <p14:creationId xmlns:p14="http://schemas.microsoft.com/office/powerpoint/2010/main" val="3682185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Abschnitts-&#10;überschrift">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4" name="Rechteck 3"/>
          <p:cNvSpPr/>
          <p:nvPr userDrawn="1"/>
        </p:nvSpPr>
        <p:spPr>
          <a:xfrm>
            <a:off x="2" y="0"/>
            <a:ext cx="12267208" cy="914399"/>
          </a:xfrm>
          <a:prstGeom prst="rect">
            <a:avLst/>
          </a:prstGeom>
          <a:gradFill flip="none" rotWithShape="1">
            <a:gsLst>
              <a:gs pos="0">
                <a:srgbClr val="192044"/>
              </a:gs>
              <a:gs pos="100000">
                <a:srgbClr val="0A0C1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5" descr="KU_Logo_Weiss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926" y="269116"/>
            <a:ext cx="3081722" cy="500032"/>
          </a:xfrm>
          <a:prstGeom prst="rect">
            <a:avLst/>
          </a:prstGeom>
        </p:spPr>
      </p:pic>
      <p:sp>
        <p:nvSpPr>
          <p:cNvPr id="6" name="Fußzeilenplatzhalter 2"/>
          <p:cNvSpPr>
            <a:spLocks noGrp="1"/>
          </p:cNvSpPr>
          <p:nvPr>
            <p:ph type="ftr" sz="quarter" idx="10"/>
          </p:nvPr>
        </p:nvSpPr>
        <p:spPr>
          <a:xfrm>
            <a:off x="243136" y="6415829"/>
            <a:ext cx="7784007" cy="365125"/>
          </a:xfrm>
          <a:prstGeom prst="rect">
            <a:avLst/>
          </a:prstGeom>
        </p:spPr>
        <p:txBody>
          <a:bodyPr/>
          <a:lstStyle/>
          <a:p>
            <a:r>
              <a:rPr lang="de-DE" dirty="0"/>
              <a:t>Katholische Universität Eichstätt-Ingolstadt</a:t>
            </a:r>
          </a:p>
        </p:txBody>
      </p:sp>
      <p:sp>
        <p:nvSpPr>
          <p:cNvPr id="7" name="Textplatzhalter 2"/>
          <p:cNvSpPr>
            <a:spLocks noGrp="1"/>
          </p:cNvSpPr>
          <p:nvPr>
            <p:ph type="body" sz="quarter" idx="24"/>
          </p:nvPr>
        </p:nvSpPr>
        <p:spPr>
          <a:xfrm>
            <a:off x="286989" y="1294003"/>
            <a:ext cx="11574405" cy="535823"/>
          </a:xfrm>
          <a:prstGeom prst="rect">
            <a:avLst/>
          </a:prstGeom>
        </p:spPr>
        <p:txBody>
          <a:bodyPr/>
          <a:lstStyle>
            <a:lvl1pPr marL="0" indent="0">
              <a:lnSpc>
                <a:spcPct val="110000"/>
              </a:lnSpc>
              <a:buNone/>
              <a:defRPr sz="2400" b="1">
                <a:solidFill>
                  <a:srgbClr val="232F66"/>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8" name="Textplatzhalter 2"/>
          <p:cNvSpPr>
            <a:spLocks noGrp="1"/>
          </p:cNvSpPr>
          <p:nvPr>
            <p:ph type="body" sz="quarter" idx="26"/>
          </p:nvPr>
        </p:nvSpPr>
        <p:spPr>
          <a:xfrm>
            <a:off x="269609" y="2131621"/>
            <a:ext cx="11605479" cy="4284208"/>
          </a:xfrm>
          <a:prstGeom prst="rect">
            <a:avLst/>
          </a:prstGeom>
        </p:spPr>
        <p:txBody>
          <a:bodyPr/>
          <a:lstStyle>
            <a:lvl1pPr marL="0" indent="0">
              <a:lnSpc>
                <a:spcPct val="110000"/>
              </a:lnSpc>
              <a:buNone/>
              <a:defRPr sz="1800" b="0" spc="50" baseline="0">
                <a:solidFill>
                  <a:srgbClr val="000000"/>
                </a:solidFill>
                <a:latin typeface="HelveticaNeueLT Com 45 Lt" panose="020B0403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2295116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Abschnitts-&#10;überschrift">
    <p:spTree>
      <p:nvGrpSpPr>
        <p:cNvPr id="1" name=""/>
        <p:cNvGrpSpPr/>
        <p:nvPr/>
      </p:nvGrpSpPr>
      <p:grpSpPr>
        <a:xfrm>
          <a:off x="0" y="0"/>
          <a:ext cx="0" cy="0"/>
          <a:chOff x="0" y="0"/>
          <a:chExt cx="0" cy="0"/>
        </a:xfrm>
      </p:grpSpPr>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4" name="Rechteck 3"/>
          <p:cNvSpPr/>
          <p:nvPr userDrawn="1"/>
        </p:nvSpPr>
        <p:spPr>
          <a:xfrm>
            <a:off x="2" y="0"/>
            <a:ext cx="12267208" cy="914399"/>
          </a:xfrm>
          <a:prstGeom prst="rect">
            <a:avLst/>
          </a:prstGeom>
          <a:gradFill flip="none" rotWithShape="1">
            <a:gsLst>
              <a:gs pos="0">
                <a:srgbClr val="192044"/>
              </a:gs>
              <a:gs pos="100000">
                <a:srgbClr val="0A0C1D"/>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5" descr="KU_Logo_Weiss_CMY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925" y="269116"/>
            <a:ext cx="3081722" cy="500032"/>
          </a:xfrm>
          <a:prstGeom prst="rect">
            <a:avLst/>
          </a:prstGeom>
        </p:spPr>
      </p:pic>
      <p:sp>
        <p:nvSpPr>
          <p:cNvPr id="6" name="Fußzeilenplatzhalter 2"/>
          <p:cNvSpPr>
            <a:spLocks noGrp="1"/>
          </p:cNvSpPr>
          <p:nvPr>
            <p:ph type="ftr" sz="quarter" idx="10"/>
          </p:nvPr>
        </p:nvSpPr>
        <p:spPr>
          <a:xfrm>
            <a:off x="243136" y="6415829"/>
            <a:ext cx="7784007" cy="365125"/>
          </a:xfrm>
          <a:prstGeom prst="rect">
            <a:avLst/>
          </a:prstGeom>
        </p:spPr>
        <p:txBody>
          <a:bodyPr/>
          <a:lstStyle/>
          <a:p>
            <a:r>
              <a:rPr lang="de-DE" dirty="0"/>
              <a:t>Katholische Universität Eichstätt-Ingolstadt</a:t>
            </a:r>
          </a:p>
        </p:txBody>
      </p:sp>
      <p:sp>
        <p:nvSpPr>
          <p:cNvPr id="7" name="Textplatzhalter 2"/>
          <p:cNvSpPr>
            <a:spLocks noGrp="1"/>
          </p:cNvSpPr>
          <p:nvPr>
            <p:ph type="body" sz="quarter" idx="24"/>
          </p:nvPr>
        </p:nvSpPr>
        <p:spPr>
          <a:xfrm>
            <a:off x="286989" y="1294003"/>
            <a:ext cx="11574405" cy="535823"/>
          </a:xfrm>
          <a:prstGeom prst="rect">
            <a:avLst/>
          </a:prstGeom>
        </p:spPr>
        <p:txBody>
          <a:bodyPr/>
          <a:lstStyle>
            <a:lvl1pPr marL="0" indent="0">
              <a:lnSpc>
                <a:spcPct val="110000"/>
              </a:lnSpc>
              <a:buNone/>
              <a:defRPr sz="2400" b="1">
                <a:solidFill>
                  <a:srgbClr val="232F66"/>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9" name="Textplatzhalter 2"/>
          <p:cNvSpPr>
            <a:spLocks noGrp="1"/>
          </p:cNvSpPr>
          <p:nvPr>
            <p:ph type="body" sz="quarter" idx="25"/>
          </p:nvPr>
        </p:nvSpPr>
        <p:spPr>
          <a:xfrm>
            <a:off x="286988" y="2113808"/>
            <a:ext cx="11574406" cy="4182216"/>
          </a:xfrm>
          <a:prstGeom prst="rect">
            <a:avLst/>
          </a:prstGeom>
        </p:spPr>
        <p:txBody>
          <a:bodyPr/>
          <a:lstStyle>
            <a:lvl1pPr marL="228600" indent="-228600">
              <a:lnSpc>
                <a:spcPct val="110000"/>
              </a:lnSpc>
              <a:buFont typeface="Wingdings" panose="05000000000000000000" pitchFamily="2" charset="2"/>
              <a:buChar char="§"/>
              <a:defRPr sz="1800">
                <a:latin typeface="HelveticaNeueLT Com 45 Lt" panose="020B0403020202020204" pitchFamily="34" charset="0"/>
              </a:defRPr>
            </a:lvl1pPr>
            <a:lvl2pPr marL="685800" indent="-228600">
              <a:lnSpc>
                <a:spcPct val="110000"/>
              </a:lnSpc>
              <a:buFont typeface="Wingdings" panose="05000000000000000000" pitchFamily="2" charset="2"/>
              <a:buChar char="§"/>
              <a:defRPr sz="1800">
                <a:latin typeface="HelveticaNeueLT Com 45 Lt" panose="020B0403020202020204" pitchFamily="34" charset="0"/>
              </a:defRPr>
            </a:lvl2pPr>
            <a:lvl3pPr marL="1143000" indent="-228600">
              <a:lnSpc>
                <a:spcPct val="110000"/>
              </a:lnSpc>
              <a:buFont typeface="Wingdings" panose="05000000000000000000" pitchFamily="2" charset="2"/>
              <a:buChar char="§"/>
              <a:defRPr sz="1800">
                <a:latin typeface="HelveticaNeueLT Com 45 Lt" panose="020B0403020202020204" pitchFamily="34" charset="0"/>
              </a:defRPr>
            </a:lvl3pPr>
            <a:lvl4pPr marL="1600200" indent="-228600">
              <a:buFont typeface="Wingdings" panose="05000000000000000000" pitchFamily="2" charset="2"/>
              <a:buChar char="§"/>
              <a:defRPr sz="1800">
                <a:latin typeface="HelveticaNeueLT Com 45 Lt" panose="020B0403020202020204" pitchFamily="34" charset="0"/>
              </a:defRPr>
            </a:lvl4pPr>
            <a:lvl5pPr marL="2057400" indent="-228600">
              <a:buFont typeface="Wingdings" panose="05000000000000000000" pitchFamily="2" charset="2"/>
              <a:buChar char="§"/>
              <a:defRPr sz="1800">
                <a:latin typeface="HelveticaNeueLT Com 45 Lt" panose="020B0403020202020204" pitchFamily="34" charset="0"/>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68927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Abschnitts-&#10;überschrift">
    <p:bg>
      <p:bgPr>
        <a:gradFill rotWithShape="1">
          <a:gsLst>
            <a:gs pos="0">
              <a:srgbClr val="232F66"/>
            </a:gs>
            <a:gs pos="52000">
              <a:schemeClr val="bg1">
                <a:tint val="98000"/>
                <a:satMod val="130000"/>
                <a:shade val="90000"/>
                <a:lumMod val="103000"/>
              </a:schemeClr>
            </a:gs>
            <a:gs pos="100000">
              <a:schemeClr val="accent5">
                <a:lumMod val="10000"/>
              </a:schemeClr>
            </a:gs>
          </a:gsLst>
          <a:lin ang="5400000" scaled="0"/>
        </a:gra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426" y="337850"/>
            <a:ext cx="4121399" cy="667517"/>
          </a:xfrm>
          <a:prstGeom prst="rect">
            <a:avLst/>
          </a:prstGeom>
        </p:spPr>
      </p:pic>
      <p:sp>
        <p:nvSpPr>
          <p:cNvPr id="14" name="Bildplatzhalter 2"/>
          <p:cNvSpPr>
            <a:spLocks noGrp="1"/>
          </p:cNvSpPr>
          <p:nvPr>
            <p:ph type="pic" idx="1"/>
          </p:nvPr>
        </p:nvSpPr>
        <p:spPr>
          <a:xfrm>
            <a:off x="0" y="1266825"/>
            <a:ext cx="12192000" cy="3309227"/>
          </a:xfrm>
          <a:prstGeom prst="rect">
            <a:avLst/>
          </a:prstGeom>
        </p:spPr>
        <p:txBody>
          <a:bodyPr/>
          <a:lstStyle>
            <a:lvl1pPr marL="0" indent="0">
              <a:buNone/>
              <a:defRPr sz="2000" i="1">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15" name="Textplatzhalter 2"/>
          <p:cNvSpPr>
            <a:spLocks noGrp="1"/>
          </p:cNvSpPr>
          <p:nvPr>
            <p:ph type="body" sz="quarter" idx="10"/>
          </p:nvPr>
        </p:nvSpPr>
        <p:spPr>
          <a:xfrm>
            <a:off x="0" y="4889378"/>
            <a:ext cx="12192000" cy="1237102"/>
          </a:xfrm>
          <a:prstGeom prst="rect">
            <a:avLst/>
          </a:prstGeom>
          <a:noFill/>
        </p:spPr>
        <p:txBody>
          <a:bodyPr anchor="ctr"/>
          <a:lstStyle>
            <a:lvl1pPr marL="0" indent="0" algn="ctr">
              <a:lnSpc>
                <a:spcPct val="110000"/>
              </a:lnSpc>
              <a:buNone/>
              <a:defRPr sz="3000" b="1">
                <a:solidFill>
                  <a:schemeClr val="tx1"/>
                </a:solidFill>
                <a:latin typeface="+mj-lt"/>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373402073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Abschnitts-&#10;überschrift">
    <p:bg>
      <p:bgRef idx="1001">
        <a:schemeClr val="bg1"/>
      </p:bgRef>
    </p:bg>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435" t="6729" r="-57" b="93"/>
          <a:stretch/>
        </p:blipFill>
        <p:spPr>
          <a:xfrm>
            <a:off x="-22860" y="0"/>
            <a:ext cx="12412979" cy="6858000"/>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426" y="337850"/>
            <a:ext cx="4121399" cy="667517"/>
          </a:xfrm>
          <a:prstGeom prst="rect">
            <a:avLst/>
          </a:prstGeom>
        </p:spPr>
      </p:pic>
      <p:sp>
        <p:nvSpPr>
          <p:cNvPr id="15" name="Textplatzhalter 2"/>
          <p:cNvSpPr>
            <a:spLocks noGrp="1"/>
          </p:cNvSpPr>
          <p:nvPr>
            <p:ph type="body" sz="quarter" idx="10"/>
          </p:nvPr>
        </p:nvSpPr>
        <p:spPr>
          <a:xfrm>
            <a:off x="6096000" y="1005367"/>
            <a:ext cx="6096000" cy="4599786"/>
          </a:xfrm>
          <a:prstGeom prst="rect">
            <a:avLst/>
          </a:prstGeom>
          <a:noFill/>
        </p:spPr>
        <p:txBody>
          <a:bodyPr anchor="ctr"/>
          <a:lstStyle>
            <a:lvl1pPr marL="0" indent="0" algn="ctr">
              <a:lnSpc>
                <a:spcPct val="110000"/>
              </a:lnSpc>
              <a:buNone/>
              <a:defRPr sz="3000" b="1">
                <a:solidFill>
                  <a:schemeClr val="tx1"/>
                </a:solidFill>
                <a:latin typeface="+mj-lt"/>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2463121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426" y="337850"/>
            <a:ext cx="4121399" cy="667518"/>
          </a:xfrm>
          <a:prstGeom prst="rect">
            <a:avLst/>
          </a:prstGeom>
        </p:spPr>
      </p:pic>
      <p:sp>
        <p:nvSpPr>
          <p:cNvPr id="25" name="Bildplatzhalter 2"/>
          <p:cNvSpPr>
            <a:spLocks noGrp="1"/>
          </p:cNvSpPr>
          <p:nvPr>
            <p:ph type="pic" idx="1"/>
          </p:nvPr>
        </p:nvSpPr>
        <p:spPr>
          <a:xfrm>
            <a:off x="3232484" y="1976765"/>
            <a:ext cx="2695575" cy="1919287"/>
          </a:xfrm>
          <a:prstGeom prst="rect">
            <a:avLst/>
          </a:prstGeom>
        </p:spPr>
        <p:txBody>
          <a:bodyPr/>
          <a:lstStyle>
            <a:lvl1pPr marL="0" indent="0">
              <a:buNone/>
              <a:defRPr sz="2000" i="1">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26" name="Bildplatzhalter 2"/>
          <p:cNvSpPr>
            <a:spLocks noGrp="1"/>
          </p:cNvSpPr>
          <p:nvPr>
            <p:ph type="pic" idx="21"/>
          </p:nvPr>
        </p:nvSpPr>
        <p:spPr>
          <a:xfrm>
            <a:off x="353426" y="1976764"/>
            <a:ext cx="2695575" cy="1919287"/>
          </a:xfrm>
          <a:prstGeom prst="rect">
            <a:avLst/>
          </a:prstGeom>
        </p:spPr>
        <p:txBody>
          <a:bodyPr/>
          <a:lstStyle>
            <a:lvl1pPr marL="0" indent="0">
              <a:buNone/>
              <a:defRPr sz="2000" i="1">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27" name="Bildplatzhalter 2"/>
          <p:cNvSpPr>
            <a:spLocks noGrp="1"/>
          </p:cNvSpPr>
          <p:nvPr>
            <p:ph type="pic" idx="22"/>
          </p:nvPr>
        </p:nvSpPr>
        <p:spPr>
          <a:xfrm>
            <a:off x="353426" y="4062740"/>
            <a:ext cx="2695575" cy="1919287"/>
          </a:xfrm>
          <a:prstGeom prst="rect">
            <a:avLst/>
          </a:prstGeom>
        </p:spPr>
        <p:txBody>
          <a:bodyPr/>
          <a:lstStyle>
            <a:lvl1pPr marL="0" indent="0">
              <a:buNone/>
              <a:defRPr sz="2000" i="1">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28" name="Bildplatzhalter 2"/>
          <p:cNvSpPr>
            <a:spLocks noGrp="1"/>
          </p:cNvSpPr>
          <p:nvPr>
            <p:ph type="pic" idx="23"/>
          </p:nvPr>
        </p:nvSpPr>
        <p:spPr>
          <a:xfrm>
            <a:off x="3232484" y="4062740"/>
            <a:ext cx="2695575" cy="1919287"/>
          </a:xfrm>
          <a:prstGeom prst="rect">
            <a:avLst/>
          </a:prstGeom>
        </p:spPr>
        <p:txBody>
          <a:bodyPr/>
          <a:lstStyle>
            <a:lvl1pPr marL="0" indent="0">
              <a:buNone/>
              <a:defRPr sz="2000" i="1">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7" name="Textplatzhalter 2"/>
          <p:cNvSpPr>
            <a:spLocks noGrp="1"/>
          </p:cNvSpPr>
          <p:nvPr>
            <p:ph type="body" sz="quarter" idx="10"/>
          </p:nvPr>
        </p:nvSpPr>
        <p:spPr>
          <a:xfrm>
            <a:off x="6800348" y="3360228"/>
            <a:ext cx="5044742" cy="535823"/>
          </a:xfrm>
          <a:prstGeom prst="rect">
            <a:avLst/>
          </a:prstGeom>
        </p:spPr>
        <p:txBody>
          <a:bodyPr/>
          <a:lstStyle>
            <a:lvl1pPr marL="0" indent="0">
              <a:lnSpc>
                <a:spcPct val="110000"/>
              </a:lnSpc>
              <a:buNone/>
              <a:defRPr sz="2400" b="0">
                <a:solidFill>
                  <a:srgbClr val="232F66"/>
                </a:solidFill>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8" name="Textplatzhalter 2"/>
          <p:cNvSpPr>
            <a:spLocks noGrp="1"/>
          </p:cNvSpPr>
          <p:nvPr>
            <p:ph type="body" sz="quarter" idx="24"/>
          </p:nvPr>
        </p:nvSpPr>
        <p:spPr>
          <a:xfrm>
            <a:off x="6800346" y="1976764"/>
            <a:ext cx="5044743" cy="535823"/>
          </a:xfrm>
          <a:prstGeom prst="rect">
            <a:avLst/>
          </a:prstGeom>
        </p:spPr>
        <p:txBody>
          <a:bodyPr/>
          <a:lstStyle>
            <a:lvl1pPr marL="0" indent="0">
              <a:lnSpc>
                <a:spcPct val="110000"/>
              </a:lnSpc>
              <a:buNone/>
              <a:defRPr sz="3000" b="1">
                <a:solidFill>
                  <a:srgbClr val="232F66"/>
                </a:solidFill>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356392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Rechteck 1"/>
          <p:cNvSpPr/>
          <p:nvPr userDrawn="1"/>
        </p:nvSpPr>
        <p:spPr>
          <a:xfrm>
            <a:off x="0" y="-66675"/>
            <a:ext cx="5133975" cy="7019925"/>
          </a:xfrm>
          <a:prstGeom prst="rect">
            <a:avLst/>
          </a:prstGeom>
          <a:solidFill>
            <a:srgbClr val="232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426" y="337850"/>
            <a:ext cx="4121399" cy="667517"/>
          </a:xfrm>
          <a:prstGeom prst="rect">
            <a:avLst/>
          </a:prstGeom>
        </p:spPr>
      </p:pic>
      <p:sp>
        <p:nvSpPr>
          <p:cNvPr id="25" name="Bildplatzhalter 2"/>
          <p:cNvSpPr>
            <a:spLocks noGrp="1"/>
          </p:cNvSpPr>
          <p:nvPr>
            <p:ph type="pic" idx="1"/>
          </p:nvPr>
        </p:nvSpPr>
        <p:spPr>
          <a:xfrm>
            <a:off x="3232484" y="1976765"/>
            <a:ext cx="2695575" cy="1919287"/>
          </a:xfrm>
          <a:prstGeom prst="rect">
            <a:avLst/>
          </a:prstGeom>
        </p:spPr>
        <p:txBody>
          <a:bodyPr/>
          <a:lstStyle>
            <a:lvl1pPr marL="0" indent="0">
              <a:buNone/>
              <a:defRPr sz="2000" i="1">
                <a:solidFill>
                  <a:schemeClr val="bg1"/>
                </a:solidFill>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26" name="Bildplatzhalter 2"/>
          <p:cNvSpPr>
            <a:spLocks noGrp="1"/>
          </p:cNvSpPr>
          <p:nvPr>
            <p:ph type="pic" idx="21"/>
          </p:nvPr>
        </p:nvSpPr>
        <p:spPr>
          <a:xfrm>
            <a:off x="353426" y="1976764"/>
            <a:ext cx="2695575" cy="1919287"/>
          </a:xfrm>
          <a:prstGeom prst="rect">
            <a:avLst/>
          </a:prstGeom>
        </p:spPr>
        <p:txBody>
          <a:bodyPr/>
          <a:lstStyle>
            <a:lvl1pPr marL="0" indent="0">
              <a:buNone/>
              <a:defRPr sz="2000" i="1">
                <a:solidFill>
                  <a:schemeClr val="bg1"/>
                </a:solidFill>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27" name="Bildplatzhalter 2"/>
          <p:cNvSpPr>
            <a:spLocks noGrp="1"/>
          </p:cNvSpPr>
          <p:nvPr>
            <p:ph type="pic" idx="22"/>
          </p:nvPr>
        </p:nvSpPr>
        <p:spPr>
          <a:xfrm>
            <a:off x="353426" y="4062740"/>
            <a:ext cx="2695575" cy="1919287"/>
          </a:xfrm>
          <a:prstGeom prst="rect">
            <a:avLst/>
          </a:prstGeom>
        </p:spPr>
        <p:txBody>
          <a:bodyPr/>
          <a:lstStyle>
            <a:lvl1pPr marL="0" indent="0">
              <a:buNone/>
              <a:defRPr sz="2000" i="1">
                <a:solidFill>
                  <a:schemeClr val="bg1"/>
                </a:solidFill>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28" name="Bildplatzhalter 2"/>
          <p:cNvSpPr>
            <a:spLocks noGrp="1"/>
          </p:cNvSpPr>
          <p:nvPr>
            <p:ph type="pic" idx="23"/>
          </p:nvPr>
        </p:nvSpPr>
        <p:spPr>
          <a:xfrm>
            <a:off x="3232484" y="4062740"/>
            <a:ext cx="2695575" cy="1919287"/>
          </a:xfrm>
          <a:prstGeom prst="rect">
            <a:avLst/>
          </a:prstGeom>
        </p:spPr>
        <p:txBody>
          <a:bodyPr/>
          <a:lstStyle>
            <a:lvl1pPr marL="0" indent="0">
              <a:buNone/>
              <a:defRPr sz="2000" i="1">
                <a:solidFill>
                  <a:schemeClr val="bg1"/>
                </a:solidFill>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8" name="Textplatzhalter 2"/>
          <p:cNvSpPr>
            <a:spLocks noGrp="1"/>
          </p:cNvSpPr>
          <p:nvPr>
            <p:ph type="body" sz="quarter" idx="10"/>
          </p:nvPr>
        </p:nvSpPr>
        <p:spPr>
          <a:xfrm>
            <a:off x="6800348" y="3360228"/>
            <a:ext cx="5044742" cy="535823"/>
          </a:xfrm>
          <a:prstGeom prst="rect">
            <a:avLst/>
          </a:prstGeom>
        </p:spPr>
        <p:txBody>
          <a:bodyPr/>
          <a:lstStyle>
            <a:lvl1pPr marL="0" indent="0">
              <a:lnSpc>
                <a:spcPct val="110000"/>
              </a:lnSpc>
              <a:buNone/>
              <a:defRPr sz="2400" b="0">
                <a:solidFill>
                  <a:srgbClr val="232F66"/>
                </a:solidFill>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9" name="Textplatzhalter 2"/>
          <p:cNvSpPr>
            <a:spLocks noGrp="1"/>
          </p:cNvSpPr>
          <p:nvPr>
            <p:ph type="body" sz="quarter" idx="24"/>
          </p:nvPr>
        </p:nvSpPr>
        <p:spPr>
          <a:xfrm>
            <a:off x="6800346" y="1976764"/>
            <a:ext cx="5044743" cy="535823"/>
          </a:xfrm>
          <a:prstGeom prst="rect">
            <a:avLst/>
          </a:prstGeom>
        </p:spPr>
        <p:txBody>
          <a:bodyPr/>
          <a:lstStyle>
            <a:lvl1pPr marL="0" indent="0">
              <a:lnSpc>
                <a:spcPct val="110000"/>
              </a:lnSpc>
              <a:buNone/>
              <a:defRPr sz="3000" b="1">
                <a:solidFill>
                  <a:srgbClr val="232F66"/>
                </a:solidFill>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246002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Rechteck 1"/>
          <p:cNvSpPr/>
          <p:nvPr userDrawn="1"/>
        </p:nvSpPr>
        <p:spPr>
          <a:xfrm>
            <a:off x="6819900" y="0"/>
            <a:ext cx="5372100" cy="6858000"/>
          </a:xfrm>
          <a:prstGeom prst="rect">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426" y="337850"/>
            <a:ext cx="4121399" cy="667518"/>
          </a:xfrm>
          <a:prstGeom prst="rect">
            <a:avLst/>
          </a:prstGeom>
        </p:spPr>
      </p:pic>
      <p:sp>
        <p:nvSpPr>
          <p:cNvPr id="15" name="Bildplatzhalter 2"/>
          <p:cNvSpPr>
            <a:spLocks noGrp="1"/>
          </p:cNvSpPr>
          <p:nvPr>
            <p:ph type="pic" idx="1"/>
          </p:nvPr>
        </p:nvSpPr>
        <p:spPr>
          <a:xfrm>
            <a:off x="7551337" y="916479"/>
            <a:ext cx="4048125" cy="5025042"/>
          </a:xfrm>
          <a:prstGeom prst="rect">
            <a:avLst/>
          </a:prstGeom>
        </p:spPr>
        <p:txBody>
          <a:bodyPr/>
          <a:lstStyle>
            <a:lvl1pPr marL="0" indent="0">
              <a:buNone/>
              <a:defRPr sz="2000" i="1">
                <a:latin typeface="HelveticaNeueLT Com 45 Lt" panose="020B04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5" name="Textplatzhalter 2"/>
          <p:cNvSpPr>
            <a:spLocks noGrp="1"/>
          </p:cNvSpPr>
          <p:nvPr>
            <p:ph type="body" sz="quarter" idx="10"/>
          </p:nvPr>
        </p:nvSpPr>
        <p:spPr>
          <a:xfrm>
            <a:off x="231106" y="3414370"/>
            <a:ext cx="5864894" cy="535823"/>
          </a:xfrm>
          <a:prstGeom prst="rect">
            <a:avLst/>
          </a:prstGeom>
        </p:spPr>
        <p:txBody>
          <a:bodyPr/>
          <a:lstStyle>
            <a:lvl1pPr marL="0" indent="0">
              <a:lnSpc>
                <a:spcPct val="110000"/>
              </a:lnSpc>
              <a:buNone/>
              <a:defRPr sz="2400" b="0">
                <a:solidFill>
                  <a:srgbClr val="232F66"/>
                </a:solidFill>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6" name="Textplatzhalter 2"/>
          <p:cNvSpPr>
            <a:spLocks noGrp="1"/>
          </p:cNvSpPr>
          <p:nvPr>
            <p:ph type="body" sz="quarter" idx="24"/>
          </p:nvPr>
        </p:nvSpPr>
        <p:spPr>
          <a:xfrm>
            <a:off x="231104" y="2030906"/>
            <a:ext cx="5864896" cy="535823"/>
          </a:xfrm>
          <a:prstGeom prst="rect">
            <a:avLst/>
          </a:prstGeom>
        </p:spPr>
        <p:txBody>
          <a:bodyPr/>
          <a:lstStyle>
            <a:lvl1pPr marL="0" indent="0">
              <a:lnSpc>
                <a:spcPct val="110000"/>
              </a:lnSpc>
              <a:buNone/>
              <a:defRPr sz="3000" b="1">
                <a:solidFill>
                  <a:srgbClr val="232F66"/>
                </a:solidFill>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Tree>
    <p:extLst>
      <p:ext uri="{BB962C8B-B14F-4D97-AF65-F5344CB8AC3E}">
        <p14:creationId xmlns:p14="http://schemas.microsoft.com/office/powerpoint/2010/main" val="302602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Zwei Inhalte">
    <p:spTree>
      <p:nvGrpSpPr>
        <p:cNvPr id="1" name=""/>
        <p:cNvGrpSpPr/>
        <p:nvPr/>
      </p:nvGrpSpPr>
      <p:grpSpPr>
        <a:xfrm>
          <a:off x="0" y="0"/>
          <a:ext cx="0" cy="0"/>
          <a:chOff x="0" y="0"/>
          <a:chExt cx="0" cy="0"/>
        </a:xfrm>
      </p:grpSpPr>
      <p:sp>
        <p:nvSpPr>
          <p:cNvPr id="13"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5" name="Textplatzhalter 2"/>
          <p:cNvSpPr>
            <a:spLocks noGrp="1"/>
          </p:cNvSpPr>
          <p:nvPr>
            <p:ph type="body" sz="quarter" idx="24"/>
          </p:nvPr>
        </p:nvSpPr>
        <p:spPr>
          <a:xfrm>
            <a:off x="243136" y="448753"/>
            <a:ext cx="11631955" cy="535823"/>
          </a:xfrm>
          <a:prstGeom prst="rect">
            <a:avLst/>
          </a:prstGeom>
        </p:spPr>
        <p:txBody>
          <a:bodyPr/>
          <a:lstStyle>
            <a:lvl1pPr marL="0" indent="0">
              <a:lnSpc>
                <a:spcPct val="110000"/>
              </a:lnSpc>
              <a:buNone/>
              <a:defRPr sz="2400" b="1">
                <a:solidFill>
                  <a:srgbClr val="232F66"/>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7" name="Fußzeilenplatzhalter 4"/>
          <p:cNvSpPr>
            <a:spLocks noGrp="1"/>
          </p:cNvSpPr>
          <p:nvPr>
            <p:ph type="ftr" sz="quarter" idx="3"/>
          </p:nvPr>
        </p:nvSpPr>
        <p:spPr>
          <a:xfrm>
            <a:off x="255093" y="6415829"/>
            <a:ext cx="7784007" cy="365125"/>
          </a:xfrm>
          <a:prstGeom prst="rect">
            <a:avLst/>
          </a:prstGeom>
        </p:spPr>
        <p:txBody>
          <a:bodyPr vert="horz" lIns="91440" tIns="45720" rIns="91440" bIns="45720" rtlCol="0" anchor="ctr"/>
          <a:lstStyle>
            <a:lvl1pPr algn="l">
              <a:defRPr sz="1000">
                <a:solidFill>
                  <a:schemeClr val="bg1">
                    <a:lumMod val="65000"/>
                  </a:schemeClr>
                </a:solidFill>
                <a:latin typeface="HelveticaNeueLT Com 45 Lt" panose="020B0403020202020204" pitchFamily="34" charset="0"/>
              </a:defRPr>
            </a:lvl1pPr>
          </a:lstStyle>
          <a:p>
            <a:r>
              <a:rPr lang="de-DE" dirty="0"/>
              <a:t>Katholische Universität Eichstätt-Ingolstadt</a:t>
            </a:r>
          </a:p>
        </p:txBody>
      </p:sp>
      <p:sp>
        <p:nvSpPr>
          <p:cNvPr id="3" name="Textplatzhalter 2"/>
          <p:cNvSpPr>
            <a:spLocks noGrp="1"/>
          </p:cNvSpPr>
          <p:nvPr>
            <p:ph type="body" sz="quarter" idx="25"/>
          </p:nvPr>
        </p:nvSpPr>
        <p:spPr>
          <a:xfrm>
            <a:off x="247650" y="1409699"/>
            <a:ext cx="11550650" cy="4886325"/>
          </a:xfrm>
          <a:prstGeom prst="rect">
            <a:avLst/>
          </a:prstGeom>
        </p:spPr>
        <p:txBody>
          <a:bodyPr/>
          <a:lstStyle>
            <a:lvl1pPr marL="0" indent="0">
              <a:lnSpc>
                <a:spcPct val="110000"/>
              </a:lnSpc>
              <a:buFont typeface="Wingdings" panose="05000000000000000000" pitchFamily="2" charset="2"/>
              <a:buNone/>
              <a:defRPr sz="1800">
                <a:latin typeface="HelveticaNeueLT Com 45 Lt" panose="020B0403020202020204" pitchFamily="34" charset="0"/>
              </a:defRPr>
            </a:lvl1pPr>
            <a:lvl2pPr marL="457200" indent="0">
              <a:buFont typeface="Wingdings" panose="05000000000000000000" pitchFamily="2" charset="2"/>
              <a:buNone/>
              <a:defRPr sz="1800">
                <a:latin typeface="HelveticaNeueLT Com 45 Lt" panose="020B0403020202020204" pitchFamily="34" charset="0"/>
              </a:defRPr>
            </a:lvl2pPr>
            <a:lvl3pPr marL="914400" indent="0">
              <a:buFont typeface="Wingdings" panose="05000000000000000000" pitchFamily="2" charset="2"/>
              <a:buNone/>
              <a:defRPr sz="1800">
                <a:latin typeface="HelveticaNeueLT Com 45 Lt" panose="020B0403020202020204" pitchFamily="34" charset="0"/>
              </a:defRPr>
            </a:lvl3pPr>
            <a:lvl4pPr marL="1600200" indent="-228600">
              <a:buFont typeface="Wingdings" panose="05000000000000000000" pitchFamily="2" charset="2"/>
              <a:buChar char="§"/>
              <a:defRPr sz="1800">
                <a:latin typeface="HelveticaNeueLT Com 45 Lt" panose="020B0403020202020204" pitchFamily="34" charset="0"/>
              </a:defRPr>
            </a:lvl4pPr>
            <a:lvl5pPr marL="2057400" indent="-228600">
              <a:buFont typeface="Wingdings" panose="05000000000000000000" pitchFamily="2" charset="2"/>
              <a:buChar char="§"/>
              <a:defRPr sz="1800">
                <a:latin typeface="HelveticaNeueLT Com 45 Lt" panose="020B0403020202020204" pitchFamily="34" charset="0"/>
              </a:defRPr>
            </a:lvl5pPr>
          </a:lstStyle>
          <a:p>
            <a:pPr lvl="0"/>
            <a:r>
              <a:rPr lang="de-DE" dirty="0"/>
              <a:t>Formatvorlagen des Textmasters bearbeiten</a:t>
            </a:r>
          </a:p>
        </p:txBody>
      </p:sp>
    </p:spTree>
    <p:extLst>
      <p:ext uri="{BB962C8B-B14F-4D97-AF65-F5344CB8AC3E}">
        <p14:creationId xmlns:p14="http://schemas.microsoft.com/office/powerpoint/2010/main" val="374266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Zwei Inhalte">
    <p:spTree>
      <p:nvGrpSpPr>
        <p:cNvPr id="1" name=""/>
        <p:cNvGrpSpPr/>
        <p:nvPr/>
      </p:nvGrpSpPr>
      <p:grpSpPr>
        <a:xfrm>
          <a:off x="0" y="0"/>
          <a:ext cx="0" cy="0"/>
          <a:chOff x="0" y="0"/>
          <a:chExt cx="0" cy="0"/>
        </a:xfrm>
      </p:grpSpPr>
      <p:sp>
        <p:nvSpPr>
          <p:cNvPr id="13"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5" name="Textplatzhalter 2"/>
          <p:cNvSpPr>
            <a:spLocks noGrp="1"/>
          </p:cNvSpPr>
          <p:nvPr>
            <p:ph type="body" sz="quarter" idx="24"/>
          </p:nvPr>
        </p:nvSpPr>
        <p:spPr>
          <a:xfrm>
            <a:off x="243136" y="448753"/>
            <a:ext cx="11631955" cy="535823"/>
          </a:xfrm>
          <a:prstGeom prst="rect">
            <a:avLst/>
          </a:prstGeom>
        </p:spPr>
        <p:txBody>
          <a:bodyPr/>
          <a:lstStyle>
            <a:lvl1pPr marL="0" indent="0">
              <a:lnSpc>
                <a:spcPct val="110000"/>
              </a:lnSpc>
              <a:buNone/>
              <a:defRPr sz="2400" b="1">
                <a:solidFill>
                  <a:srgbClr val="232F66"/>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7" name="Fußzeilenplatzhalter 4"/>
          <p:cNvSpPr>
            <a:spLocks noGrp="1"/>
          </p:cNvSpPr>
          <p:nvPr>
            <p:ph type="ftr" sz="quarter" idx="3"/>
          </p:nvPr>
        </p:nvSpPr>
        <p:spPr>
          <a:xfrm>
            <a:off x="255093" y="6415829"/>
            <a:ext cx="7784007" cy="365125"/>
          </a:xfrm>
          <a:prstGeom prst="rect">
            <a:avLst/>
          </a:prstGeom>
        </p:spPr>
        <p:txBody>
          <a:bodyPr vert="horz" lIns="91440" tIns="45720" rIns="91440" bIns="45720" rtlCol="0" anchor="ctr"/>
          <a:lstStyle>
            <a:lvl1pPr algn="l">
              <a:defRPr sz="1000">
                <a:solidFill>
                  <a:schemeClr val="bg1">
                    <a:lumMod val="65000"/>
                  </a:schemeClr>
                </a:solidFill>
                <a:latin typeface="HelveticaNeueLT Com 45 Lt" panose="020B0403020202020204" pitchFamily="34" charset="0"/>
              </a:defRPr>
            </a:lvl1pPr>
          </a:lstStyle>
          <a:p>
            <a:r>
              <a:rPr lang="de-DE" dirty="0"/>
              <a:t>Katholische Universität Eichstätt-Ingolstadt</a:t>
            </a:r>
          </a:p>
        </p:txBody>
      </p:sp>
      <p:sp>
        <p:nvSpPr>
          <p:cNvPr id="3" name="Textplatzhalter 2"/>
          <p:cNvSpPr>
            <a:spLocks noGrp="1"/>
          </p:cNvSpPr>
          <p:nvPr>
            <p:ph type="body" sz="quarter" idx="25"/>
          </p:nvPr>
        </p:nvSpPr>
        <p:spPr>
          <a:xfrm>
            <a:off x="247650" y="1409699"/>
            <a:ext cx="11550650" cy="4886325"/>
          </a:xfrm>
          <a:prstGeom prst="rect">
            <a:avLst/>
          </a:prstGeom>
        </p:spPr>
        <p:txBody>
          <a:bodyPr/>
          <a:lstStyle>
            <a:lvl1pPr marL="228600" indent="-228600">
              <a:lnSpc>
                <a:spcPct val="110000"/>
              </a:lnSpc>
              <a:buFont typeface="Wingdings" panose="05000000000000000000" pitchFamily="2" charset="2"/>
              <a:buChar char="§"/>
              <a:defRPr sz="1800">
                <a:latin typeface="HelveticaNeueLT Com 45 Lt" panose="020B0403020202020204" pitchFamily="34" charset="0"/>
              </a:defRPr>
            </a:lvl1pPr>
            <a:lvl2pPr marL="685800" indent="-228600">
              <a:lnSpc>
                <a:spcPct val="110000"/>
              </a:lnSpc>
              <a:buFont typeface="Wingdings" panose="05000000000000000000" pitchFamily="2" charset="2"/>
              <a:buChar char="§"/>
              <a:defRPr sz="1800">
                <a:latin typeface="HelveticaNeueLT Com 45 Lt" panose="020B0403020202020204" pitchFamily="34" charset="0"/>
              </a:defRPr>
            </a:lvl2pPr>
            <a:lvl3pPr marL="1143000" indent="-228600">
              <a:lnSpc>
                <a:spcPct val="110000"/>
              </a:lnSpc>
              <a:buFont typeface="Wingdings" panose="05000000000000000000" pitchFamily="2" charset="2"/>
              <a:buChar char="§"/>
              <a:defRPr sz="1800">
                <a:latin typeface="HelveticaNeueLT Com 45 Lt" panose="020B0403020202020204" pitchFamily="34" charset="0"/>
              </a:defRPr>
            </a:lvl3pPr>
            <a:lvl4pPr marL="1600200" indent="-228600">
              <a:buFont typeface="Wingdings" panose="05000000000000000000" pitchFamily="2" charset="2"/>
              <a:buChar char="§"/>
              <a:defRPr sz="1800">
                <a:latin typeface="HelveticaNeueLT Com 45 Lt" panose="020B0403020202020204" pitchFamily="34" charset="0"/>
              </a:defRPr>
            </a:lvl4pPr>
            <a:lvl5pPr marL="2057400" indent="-228600">
              <a:buFont typeface="Wingdings" panose="05000000000000000000" pitchFamily="2" charset="2"/>
              <a:buChar char="§"/>
              <a:defRPr sz="1800">
                <a:latin typeface="HelveticaNeueLT Com 45 Lt" panose="020B0403020202020204" pitchFamily="34" charset="0"/>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30056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Abschnitts-&#10;überschrift">
    <p:spTree>
      <p:nvGrpSpPr>
        <p:cNvPr id="1" name=""/>
        <p:cNvGrpSpPr/>
        <p:nvPr/>
      </p:nvGrpSpPr>
      <p:grpSpPr>
        <a:xfrm>
          <a:off x="0" y="0"/>
          <a:ext cx="0" cy="0"/>
          <a:chOff x="0" y="0"/>
          <a:chExt cx="0" cy="0"/>
        </a:xfrm>
      </p:grpSpPr>
      <p:sp>
        <p:nvSpPr>
          <p:cNvPr id="7" name="Rechteck 6"/>
          <p:cNvSpPr/>
          <p:nvPr userDrawn="1"/>
        </p:nvSpPr>
        <p:spPr>
          <a:xfrm>
            <a:off x="-8354" y="0"/>
            <a:ext cx="12251814" cy="6858000"/>
          </a:xfrm>
          <a:prstGeom prst="rect">
            <a:avLst/>
          </a:prstGeom>
          <a:solidFill>
            <a:srgbClr val="232F66"/>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2" name="Foliennummernplatzhalter 3"/>
          <p:cNvSpPr>
            <a:spLocks noGrp="1"/>
          </p:cNvSpPr>
          <p:nvPr>
            <p:ph type="sldNum" sz="quarter" idx="11"/>
          </p:nvPr>
        </p:nvSpPr>
        <p:spPr>
          <a:xfrm>
            <a:off x="9131889" y="6415829"/>
            <a:ext cx="2743200" cy="365125"/>
          </a:xfrm>
        </p:spPr>
        <p:txBody>
          <a:bodyPr/>
          <a:lstStyle/>
          <a:p>
            <a:fld id="{1B11A555-8F09-43CE-979F-AC44272BE1EC}" type="slidenum">
              <a:rPr lang="de-DE" smtClean="0"/>
              <a:pPr/>
              <a:t>‹Nr.›</a:t>
            </a:fld>
            <a:endParaRPr lang="de-DE" dirty="0"/>
          </a:p>
        </p:txBody>
      </p:sp>
      <p:sp>
        <p:nvSpPr>
          <p:cNvPr id="13" name="Bildplatzhalter 2"/>
          <p:cNvSpPr>
            <a:spLocks noGrp="1"/>
          </p:cNvSpPr>
          <p:nvPr>
            <p:ph type="pic" sz="quarter" idx="12"/>
          </p:nvPr>
        </p:nvSpPr>
        <p:spPr>
          <a:xfrm>
            <a:off x="335666" y="540327"/>
            <a:ext cx="4317357" cy="2707697"/>
          </a:xfrm>
          <a:prstGeom prst="rect">
            <a:avLst/>
          </a:prstGeom>
        </p:spPr>
        <p:txBody>
          <a:bodyPr/>
          <a:lstStyle>
            <a:lvl1pPr marL="0" indent="0">
              <a:buNone/>
              <a:defRPr sz="2000" i="1">
                <a:solidFill>
                  <a:schemeClr val="bg1"/>
                </a:solidFill>
                <a:latin typeface="HelveticaNeueLT Com 45 Lt" panose="020B0403020202020204" pitchFamily="34" charset="0"/>
              </a:defRPr>
            </a:lvl1pPr>
          </a:lstStyle>
          <a:p>
            <a:endParaRPr lang="de-DE" dirty="0"/>
          </a:p>
        </p:txBody>
      </p:sp>
      <p:sp>
        <p:nvSpPr>
          <p:cNvPr id="5" name="Bildplatzhalter 2"/>
          <p:cNvSpPr>
            <a:spLocks noGrp="1"/>
          </p:cNvSpPr>
          <p:nvPr>
            <p:ph type="pic" sz="quarter" idx="13"/>
          </p:nvPr>
        </p:nvSpPr>
        <p:spPr>
          <a:xfrm>
            <a:off x="335666" y="3609835"/>
            <a:ext cx="4317357" cy="2701899"/>
          </a:xfrm>
          <a:prstGeom prst="rect">
            <a:avLst/>
          </a:prstGeom>
        </p:spPr>
        <p:txBody>
          <a:bodyPr/>
          <a:lstStyle>
            <a:lvl1pPr marL="0" indent="0">
              <a:buNone/>
              <a:defRPr sz="2000" i="1">
                <a:solidFill>
                  <a:schemeClr val="bg1"/>
                </a:solidFill>
                <a:latin typeface="HelveticaNeueLT Com 45 Lt" panose="020B0403020202020204" pitchFamily="34" charset="0"/>
              </a:defRPr>
            </a:lvl1pPr>
          </a:lstStyle>
          <a:p>
            <a:endParaRPr lang="de-DE" dirty="0"/>
          </a:p>
        </p:txBody>
      </p:sp>
      <p:sp>
        <p:nvSpPr>
          <p:cNvPr id="8" name="Textplatzhalter 2"/>
          <p:cNvSpPr>
            <a:spLocks noGrp="1"/>
          </p:cNvSpPr>
          <p:nvPr>
            <p:ph type="body" sz="quarter" idx="24"/>
          </p:nvPr>
        </p:nvSpPr>
        <p:spPr>
          <a:xfrm>
            <a:off x="5402181" y="448753"/>
            <a:ext cx="6472910" cy="535823"/>
          </a:xfrm>
          <a:prstGeom prst="rect">
            <a:avLst/>
          </a:prstGeom>
        </p:spPr>
        <p:txBody>
          <a:bodyPr/>
          <a:lstStyle>
            <a:lvl1pPr marL="0" indent="0">
              <a:lnSpc>
                <a:spcPct val="110000"/>
              </a:lnSpc>
              <a:buNone/>
              <a:defRPr sz="2400" b="1">
                <a:solidFill>
                  <a:schemeClr val="bg1"/>
                </a:solidFill>
                <a:latin typeface="HelveticaNeueLT Com 55 Roman" panose="020B0604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9" name="Textplatzhalter 2"/>
          <p:cNvSpPr>
            <a:spLocks noGrp="1"/>
          </p:cNvSpPr>
          <p:nvPr>
            <p:ph type="body" sz="quarter" idx="26"/>
          </p:nvPr>
        </p:nvSpPr>
        <p:spPr>
          <a:xfrm>
            <a:off x="5384801" y="1374775"/>
            <a:ext cx="6490288" cy="4673600"/>
          </a:xfrm>
          <a:prstGeom prst="rect">
            <a:avLst/>
          </a:prstGeom>
        </p:spPr>
        <p:txBody>
          <a:bodyPr/>
          <a:lstStyle>
            <a:lvl1pPr marL="0" indent="0">
              <a:lnSpc>
                <a:spcPct val="110000"/>
              </a:lnSpc>
              <a:buNone/>
              <a:defRPr sz="1800" b="0" spc="50" baseline="0">
                <a:solidFill>
                  <a:schemeClr val="bg1"/>
                </a:solidFill>
                <a:latin typeface="HelveticaNeueLT Com 45 Lt" panose="020B0403020202020204" pitchFamily="34" charset="0"/>
              </a:defRPr>
            </a:lvl1pPr>
            <a:lvl2pPr marL="457200" indent="0">
              <a:buNone/>
              <a:defRPr sz="3000" b="1">
                <a:solidFill>
                  <a:srgbClr val="232F66"/>
                </a:solidFill>
              </a:defRPr>
            </a:lvl2pPr>
            <a:lvl3pPr marL="914400" indent="0">
              <a:buNone/>
              <a:defRPr sz="3000" b="1">
                <a:solidFill>
                  <a:srgbClr val="232F66"/>
                </a:solidFill>
              </a:defRPr>
            </a:lvl3pPr>
            <a:lvl4pPr marL="1371600" indent="0">
              <a:buNone/>
              <a:defRPr sz="3000" b="1">
                <a:solidFill>
                  <a:srgbClr val="232F66"/>
                </a:solidFill>
              </a:defRPr>
            </a:lvl4pPr>
            <a:lvl5pPr marL="1828800" indent="0">
              <a:buNone/>
              <a:defRPr sz="3000" b="1">
                <a:solidFill>
                  <a:srgbClr val="232F66"/>
                </a:solidFill>
              </a:defRPr>
            </a:lvl5pPr>
          </a:lstStyle>
          <a:p>
            <a:pPr lvl="0"/>
            <a:r>
              <a:rPr lang="de-DE" dirty="0"/>
              <a:t>Formatvorlagen des Textmasters bearbeiten</a:t>
            </a:r>
          </a:p>
        </p:txBody>
      </p:sp>
      <p:sp>
        <p:nvSpPr>
          <p:cNvPr id="10" name="Textplatzhalter 3"/>
          <p:cNvSpPr>
            <a:spLocks noGrp="1"/>
          </p:cNvSpPr>
          <p:nvPr>
            <p:ph type="body" sz="quarter" idx="27" hasCustomPrompt="1"/>
          </p:nvPr>
        </p:nvSpPr>
        <p:spPr>
          <a:xfrm>
            <a:off x="5384801" y="6121400"/>
            <a:ext cx="6490288" cy="294428"/>
          </a:xfrm>
          <a:prstGeom prst="rect">
            <a:avLst/>
          </a:prstGeom>
        </p:spPr>
        <p:txBody>
          <a:bodyPr/>
          <a:lstStyle>
            <a:lvl1pPr marL="0" indent="0">
              <a:buNone/>
              <a:defRPr sz="1200" i="1">
                <a:solidFill>
                  <a:schemeClr val="bg1"/>
                </a:solidFill>
                <a:latin typeface="HelveticaNeueLT Com 45 Lt" panose="020B0403020202020204" pitchFamily="34" charset="0"/>
              </a:defRPr>
            </a:lvl1pPr>
          </a:lstStyle>
          <a:p>
            <a:pPr lvl="0"/>
            <a:r>
              <a:rPr lang="de-DE" sz="1200" dirty="0">
                <a:latin typeface="HelveticaNeueLT Com 45 Lt" panose="020B0403020202020204" pitchFamily="34" charset="0"/>
              </a:rPr>
              <a:t>Bildunterschrift</a:t>
            </a:r>
            <a:endParaRPr lang="de-DE" dirty="0"/>
          </a:p>
        </p:txBody>
      </p:sp>
    </p:spTree>
    <p:extLst>
      <p:ext uri="{BB962C8B-B14F-4D97-AF65-F5344CB8AC3E}">
        <p14:creationId xmlns:p14="http://schemas.microsoft.com/office/powerpoint/2010/main" val="345350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ußzeilenplatzhalter 4"/>
          <p:cNvSpPr>
            <a:spLocks noGrp="1"/>
          </p:cNvSpPr>
          <p:nvPr>
            <p:ph type="ftr" sz="quarter" idx="3"/>
          </p:nvPr>
        </p:nvSpPr>
        <p:spPr>
          <a:xfrm>
            <a:off x="255093" y="6415829"/>
            <a:ext cx="7784007" cy="365125"/>
          </a:xfrm>
          <a:prstGeom prst="rect">
            <a:avLst/>
          </a:prstGeom>
        </p:spPr>
        <p:txBody>
          <a:bodyPr vert="horz" lIns="91440" tIns="45720" rIns="91440" bIns="45720" rtlCol="0" anchor="ctr"/>
          <a:lstStyle>
            <a:lvl1pPr algn="l">
              <a:defRPr sz="1000">
                <a:solidFill>
                  <a:schemeClr val="tx1">
                    <a:tint val="75000"/>
                  </a:schemeClr>
                </a:solidFill>
                <a:latin typeface="HelveticaNeueLT Com 45 Lt" panose="020B0403020202020204" pitchFamily="34" charset="0"/>
              </a:defRPr>
            </a:lvl1pPr>
          </a:lstStyle>
          <a:p>
            <a:r>
              <a:rPr lang="de-DE" dirty="0"/>
              <a:t>Katholische Universität Eichstätt-Ingolstadt</a:t>
            </a:r>
          </a:p>
        </p:txBody>
      </p:sp>
      <p:sp>
        <p:nvSpPr>
          <p:cNvPr id="12" name="Foliennummernplatzhalter 5"/>
          <p:cNvSpPr>
            <a:spLocks noGrp="1"/>
          </p:cNvSpPr>
          <p:nvPr>
            <p:ph type="sldNum" sz="quarter" idx="4"/>
          </p:nvPr>
        </p:nvSpPr>
        <p:spPr>
          <a:xfrm>
            <a:off x="9131889" y="6415829"/>
            <a:ext cx="2743200" cy="365125"/>
          </a:xfrm>
          <a:prstGeom prst="rect">
            <a:avLst/>
          </a:prstGeom>
        </p:spPr>
        <p:txBody>
          <a:bodyPr vert="horz" lIns="91440" tIns="45720" rIns="91440" bIns="45720" rtlCol="0" anchor="ctr"/>
          <a:lstStyle>
            <a:lvl1pPr algn="r">
              <a:defRPr sz="1000">
                <a:solidFill>
                  <a:schemeClr val="tx1">
                    <a:tint val="75000"/>
                  </a:schemeClr>
                </a:solidFill>
                <a:latin typeface="HelveticaNeueLT Com 45 Lt" panose="020B0403020202020204" pitchFamily="34" charset="0"/>
              </a:defRPr>
            </a:lvl1pPr>
          </a:lstStyle>
          <a:p>
            <a:fld id="{1B11A555-8F09-43CE-979F-AC44272BE1EC}" type="slidenum">
              <a:rPr lang="de-DE" smtClean="0"/>
              <a:pPr/>
              <a:t>‹Nr.›</a:t>
            </a:fld>
            <a:endParaRPr lang="de-DE" dirty="0"/>
          </a:p>
        </p:txBody>
      </p:sp>
    </p:spTree>
    <p:extLst>
      <p:ext uri="{BB962C8B-B14F-4D97-AF65-F5344CB8AC3E}">
        <p14:creationId xmlns:p14="http://schemas.microsoft.com/office/powerpoint/2010/main" val="687971682"/>
      </p:ext>
    </p:extLst>
  </p:cSld>
  <p:clrMap bg1="lt1" tx1="dk1" bg2="lt2" tx2="dk2" accent1="accent1" accent2="accent2" accent3="accent3" accent4="accent4" accent5="accent5" accent6="accent6" hlink="hlink" folHlink="folHlink"/>
  <p:sldLayoutIdLst>
    <p:sldLayoutId id="2147483650" r:id="rId1"/>
    <p:sldLayoutId id="2147483800" r:id="rId2"/>
    <p:sldLayoutId id="2147483801" r:id="rId3"/>
    <p:sldLayoutId id="2147483649" r:id="rId4"/>
    <p:sldLayoutId id="2147483670" r:id="rId5"/>
    <p:sldLayoutId id="2147483660" r:id="rId6"/>
    <p:sldLayoutId id="2147483793" r:id="rId7"/>
    <p:sldLayoutId id="2147483792" r:id="rId8"/>
    <p:sldLayoutId id="2147483798" r:id="rId9"/>
    <p:sldLayoutId id="2147483799" r:id="rId10"/>
    <p:sldLayoutId id="2147483789" r:id="rId11"/>
    <p:sldLayoutId id="2147483791" r:id="rId12"/>
    <p:sldLayoutId id="2147483790" r:id="rId13"/>
    <p:sldLayoutId id="2147483794" r:id="rId14"/>
    <p:sldLayoutId id="2147483797" r:id="rId15"/>
    <p:sldLayoutId id="2147483795" r:id="rId16"/>
    <p:sldLayoutId id="2147483796" r:id="rId17"/>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SVMJXAfQRKk"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24"/>
          </p:nvPr>
        </p:nvSpPr>
        <p:spPr/>
        <p:txBody>
          <a:bodyPr/>
          <a:lstStyle/>
          <a:p>
            <a:pPr algn="ctr"/>
            <a:r>
              <a:rPr lang="de-DE" dirty="0">
                <a:latin typeface="Arial" panose="020B0604020202020204" pitchFamily="34" charset="0"/>
                <a:cs typeface="Arial" panose="020B0604020202020204" pitchFamily="34" charset="0"/>
              </a:rPr>
              <a:t>Datenanalyse mit Excel:</a:t>
            </a:r>
          </a:p>
          <a:p>
            <a:pPr algn="ctr"/>
            <a:r>
              <a:rPr lang="de-DE" sz="2800" dirty="0">
                <a:latin typeface="Arial" panose="020B0604020202020204" pitchFamily="34" charset="0"/>
                <a:cs typeface="Arial" panose="020B0604020202020204" pitchFamily="34" charset="0"/>
              </a:rPr>
              <a:t>Eine Einführung</a:t>
            </a:r>
          </a:p>
        </p:txBody>
      </p:sp>
      <p:sp>
        <p:nvSpPr>
          <p:cNvPr id="2" name="Textplatzhalter 6">
            <a:extLst>
              <a:ext uri="{FF2B5EF4-FFF2-40B4-BE49-F238E27FC236}">
                <a16:creationId xmlns:a16="http://schemas.microsoft.com/office/drawing/2014/main" id="{5EE41E79-01FE-29F1-6189-3EDEC9C85FFB}"/>
              </a:ext>
            </a:extLst>
          </p:cNvPr>
          <p:cNvSpPr txBox="1">
            <a:spLocks/>
          </p:cNvSpPr>
          <p:nvPr/>
        </p:nvSpPr>
        <p:spPr>
          <a:xfrm>
            <a:off x="6908679" y="4077502"/>
            <a:ext cx="5044743" cy="535823"/>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3000" b="1" kern="1200">
                <a:solidFill>
                  <a:srgbClr val="232F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232F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b="1" kern="1200">
                <a:solidFill>
                  <a:srgbClr val="232F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b="1" kern="1200">
                <a:solidFill>
                  <a:srgbClr val="232F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b="1" kern="1200">
                <a:solidFill>
                  <a:srgbClr val="232F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e-DE"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48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9CBD2-3C46-4C9D-0707-F736E7E6613A}"/>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CF73F32-C871-249B-51D7-A239ECC01B05}"/>
              </a:ext>
            </a:extLst>
          </p:cNvPr>
          <p:cNvSpPr>
            <a:spLocks noGrp="1"/>
          </p:cNvSpPr>
          <p:nvPr>
            <p:ph type="sldNum" sz="quarter" idx="11"/>
          </p:nvPr>
        </p:nvSpPr>
        <p:spPr/>
        <p:txBody>
          <a:bodyPr/>
          <a:lstStyle/>
          <a:p>
            <a:fld id="{1B11A555-8F09-43CE-979F-AC44272BE1EC}" type="slidenum">
              <a:rPr lang="de-DE" smtClean="0"/>
              <a:pPr/>
              <a:t>10</a:t>
            </a:fld>
            <a:endParaRPr lang="de-DE" dirty="0"/>
          </a:p>
        </p:txBody>
      </p:sp>
      <p:sp>
        <p:nvSpPr>
          <p:cNvPr id="3" name="Textplatzhalter 2">
            <a:extLst>
              <a:ext uri="{FF2B5EF4-FFF2-40B4-BE49-F238E27FC236}">
                <a16:creationId xmlns:a16="http://schemas.microsoft.com/office/drawing/2014/main" id="{2008A1DB-8114-D45E-9313-058AC069470D}"/>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Datenanalyse: Berechnen von (statistischen) Kennzahlen</a:t>
            </a:r>
          </a:p>
        </p:txBody>
      </p:sp>
      <p:sp>
        <p:nvSpPr>
          <p:cNvPr id="5" name="Textplatzhalter 4">
            <a:extLst>
              <a:ext uri="{FF2B5EF4-FFF2-40B4-BE49-F238E27FC236}">
                <a16:creationId xmlns:a16="http://schemas.microsoft.com/office/drawing/2014/main" id="{358093B9-B8BD-D88F-D5E8-4B341E76DDAE}"/>
              </a:ext>
            </a:extLst>
          </p:cNvPr>
          <p:cNvSpPr>
            <a:spLocks noGrp="1"/>
          </p:cNvSpPr>
          <p:nvPr>
            <p:ph type="body" sz="quarter" idx="25"/>
          </p:nvPr>
        </p:nvSpPr>
        <p:spPr/>
        <p:txBody>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Kennzahlen sind Zahlen, die wichtige Eigenschaften von Daten zusammenfassen.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Sie helfen, Muster und Unterschiede in den Daten leichter zu erkennen.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Beispiele für Kennzahlen:</a:t>
            </a:r>
          </a:p>
          <a:p>
            <a:pPr marL="742950" lvl="1"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Durchschnitt (Mittelwert): das arithmetische Mittel aller Werte, z. B. die durchschnittliche Anzahl der täglich getrunkenen Tassen Kaffee.</a:t>
            </a:r>
          </a:p>
          <a:p>
            <a:pPr marL="742950" lvl="1"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Median: der Wert, der in der Mitte liegt, wenn alle Werte der Größe nach geordnet sind; er ist weniger empfindlich gegenüber extrem hohen oder niedrigen Werten (Ausreißern) als der Mittelwert.</a:t>
            </a:r>
          </a:p>
          <a:p>
            <a:pPr marL="742950" lvl="1"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Modalwert (Modus): der Wert, der am häufigsten vorkommt, z. B. die am häufigsten angegebene Anzahl an Tassen Kaffee im Datensatz.</a:t>
            </a:r>
          </a:p>
          <a:p>
            <a:pPr marL="742950" lvl="1"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Absolute Häufigkeit: wie oft ein bestimmter Wert im Datensatz (absolut) vorkommt (Anzahl), z. B. wie viele Studierende 0 Tassen Kaffee trinken</a:t>
            </a:r>
          </a:p>
          <a:p>
            <a:pPr marL="742950" lvl="1"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Relative Häufigkeit: wie viel Prozent der Befragten einen bestimmten Wert haben, z. B. wie viel Prozent der Studierenden 0 Tassen Kaffee trinken</a:t>
            </a:r>
          </a:p>
          <a:p>
            <a:pPr marL="742950" lvl="1"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Minimum: der kleinste Wert in einem Bereich, z. B. bei „Semesterzahl“ die niedrigste angegebene Semesterzahl</a:t>
            </a:r>
          </a:p>
          <a:p>
            <a:pPr marL="742950" lvl="1"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Maximum: der größte Wert in einem Bereich, z. B. bei „Semesterzahl“ die höchste angegebene Semesterzahl</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Diese Kennzahlen muss man in Excel nicht zwingend selbst berechnen, sondern kann man sich über Formeln ausgeben lassen.</a:t>
            </a:r>
          </a:p>
        </p:txBody>
      </p:sp>
    </p:spTree>
    <p:extLst>
      <p:ext uri="{BB962C8B-B14F-4D97-AF65-F5344CB8AC3E}">
        <p14:creationId xmlns:p14="http://schemas.microsoft.com/office/powerpoint/2010/main" val="335652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E7003-9E7B-1A76-3774-E838A1E7B74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D851EB0-3610-E796-D743-51B0B6FC7546}"/>
              </a:ext>
            </a:extLst>
          </p:cNvPr>
          <p:cNvSpPr>
            <a:spLocks noGrp="1"/>
          </p:cNvSpPr>
          <p:nvPr>
            <p:ph type="sldNum" sz="quarter" idx="11"/>
          </p:nvPr>
        </p:nvSpPr>
        <p:spPr/>
        <p:txBody>
          <a:bodyPr/>
          <a:lstStyle/>
          <a:p>
            <a:fld id="{1B11A555-8F09-43CE-979F-AC44272BE1EC}" type="slidenum">
              <a:rPr lang="de-DE" smtClean="0"/>
              <a:pPr/>
              <a:t>11</a:t>
            </a:fld>
            <a:endParaRPr lang="de-DE" dirty="0"/>
          </a:p>
        </p:txBody>
      </p:sp>
      <p:sp>
        <p:nvSpPr>
          <p:cNvPr id="3" name="Textplatzhalter 2">
            <a:extLst>
              <a:ext uri="{FF2B5EF4-FFF2-40B4-BE49-F238E27FC236}">
                <a16:creationId xmlns:a16="http://schemas.microsoft.com/office/drawing/2014/main" id="{5DA6F7B5-7B56-814C-EF87-5F6770BC601D}"/>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Datenanalyse: Eingeben von Formeln in Excel</a:t>
            </a:r>
          </a:p>
        </p:txBody>
      </p:sp>
      <p:sp>
        <p:nvSpPr>
          <p:cNvPr id="4" name="Fußzeilenplatzhalter 3">
            <a:extLst>
              <a:ext uri="{FF2B5EF4-FFF2-40B4-BE49-F238E27FC236}">
                <a16:creationId xmlns:a16="http://schemas.microsoft.com/office/drawing/2014/main" id="{06608D10-0B61-3FC1-7CF3-C8A4F757B1D0}"/>
              </a:ext>
            </a:extLst>
          </p:cNvPr>
          <p:cNvSpPr>
            <a:spLocks noGrp="1"/>
          </p:cNvSpPr>
          <p:nvPr>
            <p:ph type="ftr" sz="quarter" idx="3"/>
          </p:nvPr>
        </p:nvSpPr>
        <p:spPr/>
        <p:txBody>
          <a:bodyPr/>
          <a:lstStyle/>
          <a:p>
            <a:r>
              <a:rPr lang="de-DE" dirty="0"/>
              <a:t>Katholische Universität Eichstätt-Ingolstadt</a:t>
            </a:r>
          </a:p>
        </p:txBody>
      </p:sp>
      <p:sp>
        <p:nvSpPr>
          <p:cNvPr id="5" name="Textplatzhalter 4">
            <a:extLst>
              <a:ext uri="{FF2B5EF4-FFF2-40B4-BE49-F238E27FC236}">
                <a16:creationId xmlns:a16="http://schemas.microsoft.com/office/drawing/2014/main" id="{97655581-7AE1-125D-054C-4B35BCBA3488}"/>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Beispiel: Berechnung des Mittelwerts der Zellen D2 bis D31</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8EEFD597-2181-3167-EC06-D178885EF6E9}"/>
              </a:ext>
            </a:extLst>
          </p:cNvPr>
          <p:cNvPicPr>
            <a:picLocks noChangeAspect="1"/>
          </p:cNvPicPr>
          <p:nvPr/>
        </p:nvPicPr>
        <p:blipFill>
          <a:blip r:embed="rId2"/>
          <a:stretch>
            <a:fillRect/>
          </a:stretch>
        </p:blipFill>
        <p:spPr>
          <a:xfrm>
            <a:off x="6861137" y="1597456"/>
            <a:ext cx="5053070" cy="4811791"/>
          </a:xfrm>
          <a:prstGeom prst="rect">
            <a:avLst/>
          </a:prstGeom>
        </p:spPr>
      </p:pic>
      <p:sp>
        <p:nvSpPr>
          <p:cNvPr id="7" name="Textfeld 6">
            <a:extLst>
              <a:ext uri="{FF2B5EF4-FFF2-40B4-BE49-F238E27FC236}">
                <a16:creationId xmlns:a16="http://schemas.microsoft.com/office/drawing/2014/main" id="{3B838454-A6AF-3A8C-4407-4FC2BA114C33}"/>
              </a:ext>
            </a:extLst>
          </p:cNvPr>
          <p:cNvSpPr txBox="1"/>
          <p:nvPr/>
        </p:nvSpPr>
        <p:spPr>
          <a:xfrm>
            <a:off x="363557" y="2005070"/>
            <a:ext cx="6381673" cy="375487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Schritt 1: Zelle auswählen</a:t>
            </a:r>
          </a:p>
          <a:p>
            <a:r>
              <a:rPr lang="de-DE" sz="1400" dirty="0">
                <a:latin typeface="Arial" panose="020B0604020202020204" pitchFamily="34" charset="0"/>
                <a:cs typeface="Arial" panose="020B0604020202020204" pitchFamily="34" charset="0"/>
              </a:rPr>
              <a:t>→ Auf die Zelle klicken, in der das Ergebnis der Formel erscheinen soll (meist direkt unter den Daten, hier dann D32)</a:t>
            </a:r>
          </a:p>
          <a:p>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Schritt 2: Formel eingeben</a:t>
            </a:r>
          </a:p>
          <a:p>
            <a:r>
              <a:rPr lang="de-DE" sz="1400" dirty="0">
                <a:latin typeface="Arial" panose="020B0604020202020204" pitchFamily="34" charset="0"/>
                <a:cs typeface="Arial" panose="020B0604020202020204" pitchFamily="34" charset="0"/>
              </a:rPr>
              <a:t>→ Zuerst ein Gleichheitszeichen (=) eintippen, damit Excel weiß, dass eine Formel eingegeben wird; dann die entsprechende Formel (hier für den Mittelwert) eintippen unter Berücksichtigung des Bereiches, der in die Berechnung eingehen soll (hier D2 bis D31), z. B. =MITELLWERT(D2:D31)</a:t>
            </a:r>
          </a:p>
          <a:p>
            <a:r>
              <a:rPr lang="de-DE" sz="1400" dirty="0">
                <a:latin typeface="Arial" panose="020B0604020202020204" pitchFamily="34" charset="0"/>
                <a:cs typeface="Arial" panose="020B0604020202020204" pitchFamily="34" charset="0"/>
              </a:rPr>
              <a:t>→ Wichtig: ohne Leerzeichen, mit runden Klammern für den umschließenden Bereich</a:t>
            </a:r>
          </a:p>
          <a:p>
            <a:r>
              <a:rPr lang="de-DE" sz="1400" dirty="0">
                <a:latin typeface="Arial" panose="020B0604020202020204" pitchFamily="34" charset="0"/>
                <a:cs typeface="Arial" panose="020B0604020202020204" pitchFamily="34" charset="0"/>
              </a:rPr>
              <a:t>→  Danach Enter drücken</a:t>
            </a:r>
          </a:p>
          <a:p>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Schritt 3: Formel überprüfen</a:t>
            </a:r>
          </a:p>
          <a:p>
            <a:r>
              <a:rPr lang="de-DE" sz="1400" dirty="0">
                <a:latin typeface="Arial" panose="020B0604020202020204" pitchFamily="34" charset="0"/>
                <a:cs typeface="Arial" panose="020B0604020202020204" pitchFamily="34" charset="0"/>
              </a:rPr>
              <a:t>→ Wenn man die Zelle auswählt, kann man oben in der Bearbeitungsleiste die eingegebene Formel sehen</a:t>
            </a:r>
          </a:p>
        </p:txBody>
      </p:sp>
      <p:sp>
        <p:nvSpPr>
          <p:cNvPr id="8" name="Rechteck 7">
            <a:extLst>
              <a:ext uri="{FF2B5EF4-FFF2-40B4-BE49-F238E27FC236}">
                <a16:creationId xmlns:a16="http://schemas.microsoft.com/office/drawing/2014/main" id="{8BCB5C0C-80B5-C9E1-7633-EDF9531DBA55}"/>
              </a:ext>
            </a:extLst>
          </p:cNvPr>
          <p:cNvSpPr/>
          <p:nvPr/>
        </p:nvSpPr>
        <p:spPr>
          <a:xfrm>
            <a:off x="8301386" y="1597456"/>
            <a:ext cx="1272272" cy="186529"/>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Rechteck 8">
            <a:extLst>
              <a:ext uri="{FF2B5EF4-FFF2-40B4-BE49-F238E27FC236}">
                <a16:creationId xmlns:a16="http://schemas.microsoft.com/office/drawing/2014/main" id="{51530333-3D32-EFF7-6935-FFB44F86BC79}"/>
              </a:ext>
            </a:extLst>
          </p:cNvPr>
          <p:cNvSpPr/>
          <p:nvPr/>
        </p:nvSpPr>
        <p:spPr>
          <a:xfrm>
            <a:off x="8830196" y="6259372"/>
            <a:ext cx="743462" cy="149876"/>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97689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2A4F5-EECC-96C3-742E-7C7C4E4355B9}"/>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A237AED-357B-D4F3-45DA-F2BA173DBF36}"/>
              </a:ext>
            </a:extLst>
          </p:cNvPr>
          <p:cNvSpPr>
            <a:spLocks noGrp="1"/>
          </p:cNvSpPr>
          <p:nvPr>
            <p:ph type="sldNum" sz="quarter" idx="11"/>
          </p:nvPr>
        </p:nvSpPr>
        <p:spPr/>
        <p:txBody>
          <a:bodyPr/>
          <a:lstStyle/>
          <a:p>
            <a:fld id="{1B11A555-8F09-43CE-979F-AC44272BE1EC}" type="slidenum">
              <a:rPr lang="de-DE" smtClean="0"/>
              <a:pPr/>
              <a:t>12</a:t>
            </a:fld>
            <a:endParaRPr lang="de-DE" dirty="0"/>
          </a:p>
        </p:txBody>
      </p:sp>
      <p:sp>
        <p:nvSpPr>
          <p:cNvPr id="3" name="Textplatzhalter 2">
            <a:extLst>
              <a:ext uri="{FF2B5EF4-FFF2-40B4-BE49-F238E27FC236}">
                <a16:creationId xmlns:a16="http://schemas.microsoft.com/office/drawing/2014/main" id="{D75DA4E1-7AA7-B6B0-1FA2-5D5F870B3664}"/>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Datenanalyse: Wichtige Formeln in Excel</a:t>
            </a:r>
          </a:p>
        </p:txBody>
      </p:sp>
      <p:sp>
        <p:nvSpPr>
          <p:cNvPr id="4" name="Fußzeilenplatzhalter 3">
            <a:extLst>
              <a:ext uri="{FF2B5EF4-FFF2-40B4-BE49-F238E27FC236}">
                <a16:creationId xmlns:a16="http://schemas.microsoft.com/office/drawing/2014/main" id="{61D6C063-96C3-44A0-6DFA-BDB4CEAF6006}"/>
              </a:ext>
            </a:extLst>
          </p:cNvPr>
          <p:cNvSpPr>
            <a:spLocks noGrp="1"/>
          </p:cNvSpPr>
          <p:nvPr>
            <p:ph type="ftr" sz="quarter" idx="3"/>
          </p:nvPr>
        </p:nvSpPr>
        <p:spPr/>
        <p:txBody>
          <a:bodyPr/>
          <a:lstStyle/>
          <a:p>
            <a:r>
              <a:rPr lang="de-DE"/>
              <a:t>Katholische Universität Eichstätt-Ingolstadt</a:t>
            </a:r>
            <a:endParaRPr lang="de-DE" dirty="0"/>
          </a:p>
        </p:txBody>
      </p:sp>
      <p:sp>
        <p:nvSpPr>
          <p:cNvPr id="6" name="Textfeld 5">
            <a:extLst>
              <a:ext uri="{FF2B5EF4-FFF2-40B4-BE49-F238E27FC236}">
                <a16:creationId xmlns:a16="http://schemas.microsoft.com/office/drawing/2014/main" id="{5C9F393D-03D8-E43A-9D7C-00AC72AC1360}"/>
              </a:ext>
            </a:extLst>
          </p:cNvPr>
          <p:cNvSpPr txBox="1"/>
          <p:nvPr/>
        </p:nvSpPr>
        <p:spPr>
          <a:xfrm>
            <a:off x="8915573" y="3072291"/>
            <a:ext cx="2771496" cy="1415772"/>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Hinweis:</a:t>
            </a:r>
          </a:p>
          <a:p>
            <a:r>
              <a:rPr lang="de-DE" sz="1400" dirty="0">
                <a:latin typeface="Arial" panose="020B0604020202020204" pitchFamily="34" charset="0"/>
                <a:cs typeface="Arial" panose="020B0604020202020204" pitchFamily="34" charset="0"/>
              </a:rPr>
              <a:t>In den Klammern D2:D31 steht der Zellbereich, auf den sich die Berechnung bezieht. Dieser muss je nach Bereich angepasst werden!</a:t>
            </a:r>
          </a:p>
        </p:txBody>
      </p:sp>
      <p:pic>
        <p:nvPicPr>
          <p:cNvPr id="7" name="Grafik 6" descr="Ein Bild, das Clipart, Zeichnung, Darstellung, Cartoon enthält.&#10;&#10;KI-generierte Inhalte können fehlerhaft sein.">
            <a:extLst>
              <a:ext uri="{FF2B5EF4-FFF2-40B4-BE49-F238E27FC236}">
                <a16:creationId xmlns:a16="http://schemas.microsoft.com/office/drawing/2014/main" id="{9E3E86EF-3285-E146-A6C9-6F83BDF34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8636" y="3429000"/>
            <a:ext cx="555706" cy="642340"/>
          </a:xfrm>
          <a:prstGeom prst="rect">
            <a:avLst/>
          </a:prstGeom>
        </p:spPr>
      </p:pic>
      <p:pic>
        <p:nvPicPr>
          <p:cNvPr id="13" name="Grafik 12">
            <a:extLst>
              <a:ext uri="{FF2B5EF4-FFF2-40B4-BE49-F238E27FC236}">
                <a16:creationId xmlns:a16="http://schemas.microsoft.com/office/drawing/2014/main" id="{E9139DD5-36BF-9CB8-5055-980A9DE891FF}"/>
              </a:ext>
            </a:extLst>
          </p:cNvPr>
          <p:cNvPicPr>
            <a:picLocks noChangeAspect="1"/>
          </p:cNvPicPr>
          <p:nvPr/>
        </p:nvPicPr>
        <p:blipFill>
          <a:blip r:embed="rId3"/>
          <a:stretch>
            <a:fillRect/>
          </a:stretch>
        </p:blipFill>
        <p:spPr>
          <a:xfrm>
            <a:off x="504931" y="1846072"/>
            <a:ext cx="6341896" cy="3863803"/>
          </a:xfrm>
          <a:prstGeom prst="rect">
            <a:avLst/>
          </a:prstGeom>
        </p:spPr>
      </p:pic>
    </p:spTree>
    <p:extLst>
      <p:ext uri="{BB962C8B-B14F-4D97-AF65-F5344CB8AC3E}">
        <p14:creationId xmlns:p14="http://schemas.microsoft.com/office/powerpoint/2010/main" val="353902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F99B-BB4A-BB21-4CCA-1ABD45E7488C}"/>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C304C87-73C1-2054-FF47-41AF4275F145}"/>
              </a:ext>
            </a:extLst>
          </p:cNvPr>
          <p:cNvSpPr>
            <a:spLocks noGrp="1"/>
          </p:cNvSpPr>
          <p:nvPr>
            <p:ph type="sldNum" sz="quarter" idx="11"/>
          </p:nvPr>
        </p:nvSpPr>
        <p:spPr/>
        <p:txBody>
          <a:bodyPr/>
          <a:lstStyle/>
          <a:p>
            <a:fld id="{1B11A555-8F09-43CE-979F-AC44272BE1EC}" type="slidenum">
              <a:rPr lang="de-DE" smtClean="0"/>
              <a:pPr/>
              <a:t>13</a:t>
            </a:fld>
            <a:endParaRPr lang="de-DE" dirty="0"/>
          </a:p>
        </p:txBody>
      </p:sp>
      <p:sp>
        <p:nvSpPr>
          <p:cNvPr id="3" name="Textplatzhalter 2">
            <a:extLst>
              <a:ext uri="{FF2B5EF4-FFF2-40B4-BE49-F238E27FC236}">
                <a16:creationId xmlns:a16="http://schemas.microsoft.com/office/drawing/2014/main" id="{C250D7F3-1DFB-37A2-9014-A8404E97DBAB}"/>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Datenanalyse: Kennzahlen im Beispieldatensatz</a:t>
            </a:r>
          </a:p>
        </p:txBody>
      </p:sp>
      <p:sp>
        <p:nvSpPr>
          <p:cNvPr id="4" name="Fußzeilenplatzhalter 3">
            <a:extLst>
              <a:ext uri="{FF2B5EF4-FFF2-40B4-BE49-F238E27FC236}">
                <a16:creationId xmlns:a16="http://schemas.microsoft.com/office/drawing/2014/main" id="{F0304439-0853-D2EB-F56F-FC20E682EE28}"/>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ACBCDB92-543F-2BDA-BA00-FA540D3187A6}"/>
              </a:ext>
            </a:extLst>
          </p:cNvPr>
          <p:cNvSpPr>
            <a:spLocks noGrp="1"/>
          </p:cNvSpPr>
          <p:nvPr>
            <p:ph type="body" sz="quarter" idx="25"/>
          </p:nvPr>
        </p:nvSpPr>
        <p:spPr/>
        <p:txBody>
          <a:bodyPr/>
          <a:lstStyle/>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8AD3FCE3-9CDF-6BE7-A19B-F41C966E3B91}"/>
              </a:ext>
            </a:extLst>
          </p:cNvPr>
          <p:cNvSpPr txBox="1"/>
          <p:nvPr/>
        </p:nvSpPr>
        <p:spPr>
          <a:xfrm>
            <a:off x="7724689" y="2316725"/>
            <a:ext cx="3988106" cy="2492990"/>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Hinweise zum sog. Skalenniveau:</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Nicht alle Kennzahlen passen zu jeder Art von Daten:</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Mittelwert und Median sind nur sinnvoll bei Zahlen (z. B. Tassen Kaffee, Semesterzahl).</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Der Modalwert kann auch bei kategorischen Daten verwendet werden (z. B. Studiengang, bevorzugter Ort).</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Das heißt: Man muss vorher wissen, welche Art von Daten man hat, um die richtige Kennzahl zu wählen.</a:t>
            </a:r>
          </a:p>
        </p:txBody>
      </p:sp>
      <p:pic>
        <p:nvPicPr>
          <p:cNvPr id="7" name="Grafik 6" descr="Ein Bild, das Clipart, Zeichnung, Darstellung, Cartoon enthält.&#10;&#10;KI-generierte Inhalte können fehlerhaft sein.">
            <a:extLst>
              <a:ext uri="{FF2B5EF4-FFF2-40B4-BE49-F238E27FC236}">
                <a16:creationId xmlns:a16="http://schemas.microsoft.com/office/drawing/2014/main" id="{5C251DCC-3BCA-8FE7-AE42-F8B3C1AF2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478" y="2505877"/>
            <a:ext cx="645706" cy="746371"/>
          </a:xfrm>
          <a:prstGeom prst="rect">
            <a:avLst/>
          </a:prstGeom>
        </p:spPr>
      </p:pic>
      <p:pic>
        <p:nvPicPr>
          <p:cNvPr id="9" name="Grafik 8">
            <a:extLst>
              <a:ext uri="{FF2B5EF4-FFF2-40B4-BE49-F238E27FC236}">
                <a16:creationId xmlns:a16="http://schemas.microsoft.com/office/drawing/2014/main" id="{1579DFFD-650A-B010-A8A4-AD20D00B1BA4}"/>
              </a:ext>
            </a:extLst>
          </p:cNvPr>
          <p:cNvPicPr>
            <a:picLocks noChangeAspect="1"/>
          </p:cNvPicPr>
          <p:nvPr/>
        </p:nvPicPr>
        <p:blipFill>
          <a:blip r:embed="rId3"/>
          <a:stretch>
            <a:fillRect/>
          </a:stretch>
        </p:blipFill>
        <p:spPr>
          <a:xfrm>
            <a:off x="243136" y="1296773"/>
            <a:ext cx="5368517" cy="5112176"/>
          </a:xfrm>
          <a:prstGeom prst="rect">
            <a:avLst/>
          </a:prstGeom>
        </p:spPr>
      </p:pic>
      <p:sp>
        <p:nvSpPr>
          <p:cNvPr id="10" name="Textfeld 9">
            <a:extLst>
              <a:ext uri="{FF2B5EF4-FFF2-40B4-BE49-F238E27FC236}">
                <a16:creationId xmlns:a16="http://schemas.microsoft.com/office/drawing/2014/main" id="{86C7D8C1-D2A5-8FEA-1FAF-08A59B71717B}"/>
              </a:ext>
            </a:extLst>
          </p:cNvPr>
          <p:cNvSpPr txBox="1"/>
          <p:nvPr/>
        </p:nvSpPr>
        <p:spPr>
          <a:xfrm>
            <a:off x="6409177" y="5216929"/>
            <a:ext cx="2460013" cy="738664"/>
          </a:xfrm>
          <a:prstGeom prst="rect">
            <a:avLst/>
          </a:prstGeom>
          <a:noFill/>
          <a:ln>
            <a:solidFill>
              <a:srgbClr val="232F66"/>
            </a:solidFill>
          </a:ln>
        </p:spPr>
        <p:txBody>
          <a:bodyPr wrap="square" rtlCol="0">
            <a:spAutoFit/>
          </a:bodyPr>
          <a:lstStyle/>
          <a:p>
            <a:r>
              <a:rPr lang="de-DE" sz="1400" dirty="0">
                <a:latin typeface="Arial" panose="020B0604020202020204" pitchFamily="34" charset="0"/>
                <a:cs typeface="Arial" panose="020B0604020202020204" pitchFamily="34" charset="0"/>
              </a:rPr>
              <a:t>Durchschnittlich 2,2 Tassen pro Tag werden von den Befragten getrunken.</a:t>
            </a:r>
          </a:p>
        </p:txBody>
      </p:sp>
      <p:sp>
        <p:nvSpPr>
          <p:cNvPr id="11" name="Rechteck 10">
            <a:extLst>
              <a:ext uri="{FF2B5EF4-FFF2-40B4-BE49-F238E27FC236}">
                <a16:creationId xmlns:a16="http://schemas.microsoft.com/office/drawing/2014/main" id="{F9ED9DF0-76F5-F209-74FC-749305921E1D}"/>
              </a:ext>
            </a:extLst>
          </p:cNvPr>
          <p:cNvSpPr/>
          <p:nvPr/>
        </p:nvSpPr>
        <p:spPr>
          <a:xfrm>
            <a:off x="2662586" y="6229300"/>
            <a:ext cx="489053" cy="186529"/>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Rechteck 11">
            <a:extLst>
              <a:ext uri="{FF2B5EF4-FFF2-40B4-BE49-F238E27FC236}">
                <a16:creationId xmlns:a16="http://schemas.microsoft.com/office/drawing/2014/main" id="{F15CDAE9-DDFE-1C67-CFB8-DFAA5C515191}"/>
              </a:ext>
            </a:extLst>
          </p:cNvPr>
          <p:cNvSpPr/>
          <p:nvPr/>
        </p:nvSpPr>
        <p:spPr>
          <a:xfrm>
            <a:off x="1746350" y="1316434"/>
            <a:ext cx="1272272" cy="186529"/>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2A513352-DD08-FA90-A25E-53EEE68C3F1E}"/>
              </a:ext>
            </a:extLst>
          </p:cNvPr>
          <p:cNvCxnSpPr>
            <a:stCxn id="10" idx="1"/>
            <a:endCxn id="11" idx="3"/>
          </p:cNvCxnSpPr>
          <p:nvPr/>
        </p:nvCxnSpPr>
        <p:spPr>
          <a:xfrm flipH="1">
            <a:off x="3151639" y="5586261"/>
            <a:ext cx="3257538" cy="73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34C2AB47-B420-7D8A-1810-0DEF87C43AAB}"/>
              </a:ext>
            </a:extLst>
          </p:cNvPr>
          <p:cNvCxnSpPr/>
          <p:nvPr/>
        </p:nvCxnSpPr>
        <p:spPr>
          <a:xfrm flipH="1" flipV="1">
            <a:off x="3018622" y="1502963"/>
            <a:ext cx="3390555" cy="4083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58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3202-B8DC-9542-9710-7A76BD2F2CB9}"/>
            </a:ext>
          </a:extLst>
        </p:cNvPr>
        <p:cNvGrpSpPr/>
        <p:nvPr/>
      </p:nvGrpSpPr>
      <p:grpSpPr>
        <a:xfrm>
          <a:off x="0" y="0"/>
          <a:ext cx="0" cy="0"/>
          <a:chOff x="0" y="0"/>
          <a:chExt cx="0" cy="0"/>
        </a:xfrm>
      </p:grpSpPr>
      <p:pic>
        <p:nvPicPr>
          <p:cNvPr id="13" name="Grafik 12">
            <a:extLst>
              <a:ext uri="{FF2B5EF4-FFF2-40B4-BE49-F238E27FC236}">
                <a16:creationId xmlns:a16="http://schemas.microsoft.com/office/drawing/2014/main" id="{B26797E7-8ADD-2CC8-6359-94056D124D23}"/>
              </a:ext>
            </a:extLst>
          </p:cNvPr>
          <p:cNvPicPr>
            <a:picLocks noChangeAspect="1"/>
          </p:cNvPicPr>
          <p:nvPr/>
        </p:nvPicPr>
        <p:blipFill>
          <a:blip r:embed="rId2"/>
          <a:stretch>
            <a:fillRect/>
          </a:stretch>
        </p:blipFill>
        <p:spPr>
          <a:xfrm>
            <a:off x="195573" y="1269419"/>
            <a:ext cx="5331714" cy="5112000"/>
          </a:xfrm>
          <a:prstGeom prst="rect">
            <a:avLst/>
          </a:prstGeom>
        </p:spPr>
      </p:pic>
      <p:sp>
        <p:nvSpPr>
          <p:cNvPr id="2" name="Foliennummernplatzhalter 1">
            <a:extLst>
              <a:ext uri="{FF2B5EF4-FFF2-40B4-BE49-F238E27FC236}">
                <a16:creationId xmlns:a16="http://schemas.microsoft.com/office/drawing/2014/main" id="{AAC2A343-FA93-AFA0-1B4E-6382A04C544B}"/>
              </a:ext>
            </a:extLst>
          </p:cNvPr>
          <p:cNvSpPr>
            <a:spLocks noGrp="1"/>
          </p:cNvSpPr>
          <p:nvPr>
            <p:ph type="sldNum" sz="quarter" idx="11"/>
          </p:nvPr>
        </p:nvSpPr>
        <p:spPr/>
        <p:txBody>
          <a:bodyPr/>
          <a:lstStyle/>
          <a:p>
            <a:fld id="{1B11A555-8F09-43CE-979F-AC44272BE1EC}" type="slidenum">
              <a:rPr lang="de-DE" smtClean="0"/>
              <a:pPr/>
              <a:t>14</a:t>
            </a:fld>
            <a:endParaRPr lang="de-DE" dirty="0"/>
          </a:p>
        </p:txBody>
      </p:sp>
      <p:sp>
        <p:nvSpPr>
          <p:cNvPr id="3" name="Textplatzhalter 2">
            <a:extLst>
              <a:ext uri="{FF2B5EF4-FFF2-40B4-BE49-F238E27FC236}">
                <a16:creationId xmlns:a16="http://schemas.microsoft.com/office/drawing/2014/main" id="{C971BFCF-C21E-66EE-8612-509B30881D13}"/>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Datenanalyse: Kennzahlen im Beispieldatensatz</a:t>
            </a:r>
          </a:p>
        </p:txBody>
      </p:sp>
      <p:sp>
        <p:nvSpPr>
          <p:cNvPr id="4" name="Fußzeilenplatzhalter 3">
            <a:extLst>
              <a:ext uri="{FF2B5EF4-FFF2-40B4-BE49-F238E27FC236}">
                <a16:creationId xmlns:a16="http://schemas.microsoft.com/office/drawing/2014/main" id="{C203D41E-560D-6B97-C3A6-81CEE9FDE0F1}"/>
              </a:ext>
            </a:extLst>
          </p:cNvPr>
          <p:cNvSpPr>
            <a:spLocks noGrp="1"/>
          </p:cNvSpPr>
          <p:nvPr>
            <p:ph type="ftr" sz="quarter" idx="3"/>
          </p:nvPr>
        </p:nvSpPr>
        <p:spPr/>
        <p:txBody>
          <a:bodyPr/>
          <a:lstStyle/>
          <a:p>
            <a:r>
              <a:rPr lang="de-DE"/>
              <a:t>Katholische Universität Eichstätt-Ingolstadt</a:t>
            </a:r>
            <a:endParaRPr lang="de-DE" dirty="0"/>
          </a:p>
        </p:txBody>
      </p:sp>
      <p:sp>
        <p:nvSpPr>
          <p:cNvPr id="10" name="Textfeld 9">
            <a:extLst>
              <a:ext uri="{FF2B5EF4-FFF2-40B4-BE49-F238E27FC236}">
                <a16:creationId xmlns:a16="http://schemas.microsoft.com/office/drawing/2014/main" id="{60AE88BC-8C7F-8302-134B-8C2259324469}"/>
              </a:ext>
            </a:extLst>
          </p:cNvPr>
          <p:cNvSpPr txBox="1"/>
          <p:nvPr/>
        </p:nvSpPr>
        <p:spPr>
          <a:xfrm>
            <a:off x="7203431" y="3429000"/>
            <a:ext cx="2460013" cy="954107"/>
          </a:xfrm>
          <a:prstGeom prst="rect">
            <a:avLst/>
          </a:prstGeom>
          <a:noFill/>
          <a:ln>
            <a:solidFill>
              <a:srgbClr val="232F66"/>
            </a:solidFill>
          </a:ln>
        </p:spPr>
        <p:txBody>
          <a:bodyPr wrap="square" rtlCol="0">
            <a:spAutoFit/>
          </a:bodyPr>
          <a:lstStyle/>
          <a:p>
            <a:r>
              <a:rPr lang="de-DE" sz="1400" dirty="0">
                <a:latin typeface="Arial" panose="020B0604020202020204" pitchFamily="34" charset="0"/>
                <a:cs typeface="Arial" panose="020B0604020202020204" pitchFamily="34" charset="0"/>
              </a:rPr>
              <a:t>Der häufigste Wert in der Datenreihe ist 8, die meisten Studierenden sind also im 8. Semester.</a:t>
            </a:r>
          </a:p>
        </p:txBody>
      </p:sp>
      <p:sp>
        <p:nvSpPr>
          <p:cNvPr id="11" name="Rechteck 10">
            <a:extLst>
              <a:ext uri="{FF2B5EF4-FFF2-40B4-BE49-F238E27FC236}">
                <a16:creationId xmlns:a16="http://schemas.microsoft.com/office/drawing/2014/main" id="{70A9DC8F-4966-8F3F-4AC3-716B794238B3}"/>
              </a:ext>
            </a:extLst>
          </p:cNvPr>
          <p:cNvSpPr/>
          <p:nvPr/>
        </p:nvSpPr>
        <p:spPr>
          <a:xfrm>
            <a:off x="1996710" y="6229300"/>
            <a:ext cx="489053" cy="186529"/>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Rechteck 11">
            <a:extLst>
              <a:ext uri="{FF2B5EF4-FFF2-40B4-BE49-F238E27FC236}">
                <a16:creationId xmlns:a16="http://schemas.microsoft.com/office/drawing/2014/main" id="{7EED720C-8877-57D9-2BD6-4E8FC54557D3}"/>
              </a:ext>
            </a:extLst>
          </p:cNvPr>
          <p:cNvSpPr/>
          <p:nvPr/>
        </p:nvSpPr>
        <p:spPr>
          <a:xfrm>
            <a:off x="1746350" y="1316434"/>
            <a:ext cx="1272272" cy="186529"/>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8" name="Gerade Verbindung mit Pfeil 17">
            <a:extLst>
              <a:ext uri="{FF2B5EF4-FFF2-40B4-BE49-F238E27FC236}">
                <a16:creationId xmlns:a16="http://schemas.microsoft.com/office/drawing/2014/main" id="{33E24DD4-FC34-C894-96B9-948461714B65}"/>
              </a:ext>
            </a:extLst>
          </p:cNvPr>
          <p:cNvCxnSpPr>
            <a:stCxn id="10" idx="1"/>
          </p:cNvCxnSpPr>
          <p:nvPr/>
        </p:nvCxnSpPr>
        <p:spPr>
          <a:xfrm flipH="1">
            <a:off x="2485763" y="3906054"/>
            <a:ext cx="4717668" cy="2323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40B9F9F9-0A55-7430-6637-B30A21C99449}"/>
              </a:ext>
            </a:extLst>
          </p:cNvPr>
          <p:cNvCxnSpPr>
            <a:stCxn id="10" idx="1"/>
          </p:cNvCxnSpPr>
          <p:nvPr/>
        </p:nvCxnSpPr>
        <p:spPr>
          <a:xfrm flipH="1" flipV="1">
            <a:off x="3018622" y="1502963"/>
            <a:ext cx="4184809" cy="24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36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CF1C9-5482-5000-D36A-94E123BCCFAF}"/>
            </a:ext>
          </a:extLst>
        </p:cNvPr>
        <p:cNvGrpSpPr/>
        <p:nvPr/>
      </p:nvGrpSpPr>
      <p:grpSpPr>
        <a:xfrm>
          <a:off x="0" y="0"/>
          <a:ext cx="0" cy="0"/>
          <a:chOff x="0" y="0"/>
          <a:chExt cx="0" cy="0"/>
        </a:xfrm>
      </p:grpSpPr>
      <p:pic>
        <p:nvPicPr>
          <p:cNvPr id="6" name="Grafik 5">
            <a:extLst>
              <a:ext uri="{FF2B5EF4-FFF2-40B4-BE49-F238E27FC236}">
                <a16:creationId xmlns:a16="http://schemas.microsoft.com/office/drawing/2014/main" id="{22EC012E-7B8C-4879-EFC8-8032DEA01B27}"/>
              </a:ext>
            </a:extLst>
          </p:cNvPr>
          <p:cNvPicPr>
            <a:picLocks noChangeAspect="1"/>
          </p:cNvPicPr>
          <p:nvPr/>
        </p:nvPicPr>
        <p:blipFill>
          <a:blip r:embed="rId2"/>
          <a:stretch>
            <a:fillRect/>
          </a:stretch>
        </p:blipFill>
        <p:spPr>
          <a:xfrm>
            <a:off x="243136" y="1297686"/>
            <a:ext cx="5328000" cy="5364694"/>
          </a:xfrm>
          <a:prstGeom prst="rect">
            <a:avLst/>
          </a:prstGeom>
        </p:spPr>
      </p:pic>
      <p:sp>
        <p:nvSpPr>
          <p:cNvPr id="2" name="Foliennummernplatzhalter 1">
            <a:extLst>
              <a:ext uri="{FF2B5EF4-FFF2-40B4-BE49-F238E27FC236}">
                <a16:creationId xmlns:a16="http://schemas.microsoft.com/office/drawing/2014/main" id="{39D98C92-1D4C-9989-769D-6891B54E625B}"/>
              </a:ext>
            </a:extLst>
          </p:cNvPr>
          <p:cNvSpPr>
            <a:spLocks noGrp="1"/>
          </p:cNvSpPr>
          <p:nvPr>
            <p:ph type="sldNum" sz="quarter" idx="11"/>
          </p:nvPr>
        </p:nvSpPr>
        <p:spPr/>
        <p:txBody>
          <a:bodyPr/>
          <a:lstStyle/>
          <a:p>
            <a:fld id="{1B11A555-8F09-43CE-979F-AC44272BE1EC}" type="slidenum">
              <a:rPr lang="de-DE" smtClean="0"/>
              <a:pPr/>
              <a:t>15</a:t>
            </a:fld>
            <a:endParaRPr lang="de-DE" dirty="0"/>
          </a:p>
        </p:txBody>
      </p:sp>
      <p:sp>
        <p:nvSpPr>
          <p:cNvPr id="3" name="Textplatzhalter 2">
            <a:extLst>
              <a:ext uri="{FF2B5EF4-FFF2-40B4-BE49-F238E27FC236}">
                <a16:creationId xmlns:a16="http://schemas.microsoft.com/office/drawing/2014/main" id="{6C09B132-AE0E-E34E-BC99-C3EDEF3C169A}"/>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Datenanalyse: Kennzahlen im Beispieldatensatz</a:t>
            </a:r>
          </a:p>
        </p:txBody>
      </p:sp>
      <p:sp>
        <p:nvSpPr>
          <p:cNvPr id="10" name="Textfeld 9">
            <a:extLst>
              <a:ext uri="{FF2B5EF4-FFF2-40B4-BE49-F238E27FC236}">
                <a16:creationId xmlns:a16="http://schemas.microsoft.com/office/drawing/2014/main" id="{99B2F761-AF75-9C71-632C-FA6E371C76BB}"/>
              </a:ext>
            </a:extLst>
          </p:cNvPr>
          <p:cNvSpPr txBox="1"/>
          <p:nvPr/>
        </p:nvSpPr>
        <p:spPr>
          <a:xfrm>
            <a:off x="7203431" y="3429000"/>
            <a:ext cx="2460013" cy="1846659"/>
          </a:xfrm>
          <a:prstGeom prst="rect">
            <a:avLst/>
          </a:prstGeom>
          <a:noFill/>
          <a:ln>
            <a:solidFill>
              <a:srgbClr val="232F66"/>
            </a:solidFill>
          </a:ln>
        </p:spPr>
        <p:txBody>
          <a:bodyPr wrap="square" rtlCol="0">
            <a:spAutoFit/>
          </a:bodyPr>
          <a:lstStyle/>
          <a:p>
            <a:r>
              <a:rPr lang="de-DE" sz="1400" dirty="0">
                <a:latin typeface="Arial" panose="020B0604020202020204" pitchFamily="34" charset="0"/>
                <a:cs typeface="Arial" panose="020B0604020202020204" pitchFamily="34" charset="0"/>
              </a:rPr>
              <a:t>Absolute Häufigkeit:</a:t>
            </a:r>
          </a:p>
          <a:p>
            <a:r>
              <a:rPr lang="de-DE" sz="1200" dirty="0">
                <a:latin typeface="Arial" panose="020B0604020202020204" pitchFamily="34" charset="0"/>
                <a:cs typeface="Arial" panose="020B0604020202020204" pitchFamily="34" charset="0"/>
              </a:rPr>
              <a:t>Insgesamt 4 Studierende geben an, 6 Stunden pro Tag zu lernen.</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Relative Häufigkeit:</a:t>
            </a:r>
          </a:p>
          <a:p>
            <a:r>
              <a:rPr lang="de-DE" sz="1200" dirty="0">
                <a:latin typeface="Arial" panose="020B0604020202020204" pitchFamily="34" charset="0"/>
                <a:cs typeface="Arial" panose="020B0604020202020204" pitchFamily="34" charset="0"/>
              </a:rPr>
              <a:t>Das sind 13,33 Prozent (diese Formel ist in der Bearbeitungszeile oben zu sehen)</a:t>
            </a:r>
          </a:p>
        </p:txBody>
      </p:sp>
      <p:sp>
        <p:nvSpPr>
          <p:cNvPr id="11" name="Rechteck 10">
            <a:extLst>
              <a:ext uri="{FF2B5EF4-FFF2-40B4-BE49-F238E27FC236}">
                <a16:creationId xmlns:a16="http://schemas.microsoft.com/office/drawing/2014/main" id="{E4B9AEA9-C117-184E-89DF-C6C5289BC2CE}"/>
              </a:ext>
            </a:extLst>
          </p:cNvPr>
          <p:cNvSpPr/>
          <p:nvPr/>
        </p:nvSpPr>
        <p:spPr>
          <a:xfrm>
            <a:off x="5063130" y="6244954"/>
            <a:ext cx="489053" cy="186529"/>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Rechteck 11">
            <a:extLst>
              <a:ext uri="{FF2B5EF4-FFF2-40B4-BE49-F238E27FC236}">
                <a16:creationId xmlns:a16="http://schemas.microsoft.com/office/drawing/2014/main" id="{F20BB25F-09F8-6410-FF58-D61B51E8A763}"/>
              </a:ext>
            </a:extLst>
          </p:cNvPr>
          <p:cNvSpPr/>
          <p:nvPr/>
        </p:nvSpPr>
        <p:spPr>
          <a:xfrm>
            <a:off x="1746350" y="1316434"/>
            <a:ext cx="2362942" cy="266374"/>
          </a:xfrm>
          <a:prstGeom prst="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7" name="Rechteck 6">
            <a:extLst>
              <a:ext uri="{FF2B5EF4-FFF2-40B4-BE49-F238E27FC236}">
                <a16:creationId xmlns:a16="http://schemas.microsoft.com/office/drawing/2014/main" id="{BF384DFA-3E53-2E5B-14DC-C7D4BF8C8438}"/>
              </a:ext>
            </a:extLst>
          </p:cNvPr>
          <p:cNvSpPr/>
          <p:nvPr/>
        </p:nvSpPr>
        <p:spPr>
          <a:xfrm>
            <a:off x="4737436" y="6431483"/>
            <a:ext cx="841807" cy="198304"/>
          </a:xfrm>
          <a:prstGeom prst="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9" name="Gerade Verbindung mit Pfeil 8">
            <a:extLst>
              <a:ext uri="{FF2B5EF4-FFF2-40B4-BE49-F238E27FC236}">
                <a16:creationId xmlns:a16="http://schemas.microsoft.com/office/drawing/2014/main" id="{16D8AB7F-D5CE-412D-DDB7-A04D517798FC}"/>
              </a:ext>
            </a:extLst>
          </p:cNvPr>
          <p:cNvCxnSpPr>
            <a:cxnSpLocks/>
            <a:stCxn id="10" idx="1"/>
            <a:endCxn id="11" idx="3"/>
          </p:cNvCxnSpPr>
          <p:nvPr/>
        </p:nvCxnSpPr>
        <p:spPr>
          <a:xfrm flipH="1">
            <a:off x="5552183" y="4352330"/>
            <a:ext cx="1651248" cy="198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D9BF4E3-E728-D596-7347-258A9E453B77}"/>
              </a:ext>
            </a:extLst>
          </p:cNvPr>
          <p:cNvCxnSpPr>
            <a:stCxn id="10" idx="1"/>
          </p:cNvCxnSpPr>
          <p:nvPr/>
        </p:nvCxnSpPr>
        <p:spPr>
          <a:xfrm flipH="1" flipV="1">
            <a:off x="3933022" y="1582808"/>
            <a:ext cx="3270409" cy="2769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788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D654A-1402-E63E-0436-BF68866F1F1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3185593-425F-B797-A1D9-81ABB255BBB0}"/>
              </a:ext>
            </a:extLst>
          </p:cNvPr>
          <p:cNvSpPr>
            <a:spLocks noGrp="1"/>
          </p:cNvSpPr>
          <p:nvPr>
            <p:ph type="sldNum" sz="quarter" idx="11"/>
          </p:nvPr>
        </p:nvSpPr>
        <p:spPr/>
        <p:txBody>
          <a:bodyPr/>
          <a:lstStyle/>
          <a:p>
            <a:fld id="{1B11A555-8F09-43CE-979F-AC44272BE1EC}" type="slidenum">
              <a:rPr lang="de-DE" smtClean="0"/>
              <a:pPr/>
              <a:t>16</a:t>
            </a:fld>
            <a:endParaRPr lang="de-DE" dirty="0"/>
          </a:p>
        </p:txBody>
      </p:sp>
      <p:sp>
        <p:nvSpPr>
          <p:cNvPr id="3" name="Textplatzhalter 2">
            <a:extLst>
              <a:ext uri="{FF2B5EF4-FFF2-40B4-BE49-F238E27FC236}">
                <a16:creationId xmlns:a16="http://schemas.microsoft.com/office/drawing/2014/main" id="{C6DAEBC8-20DF-9A85-BE2D-A99B0EB2C989}"/>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Diagrammarten</a:t>
            </a:r>
          </a:p>
        </p:txBody>
      </p:sp>
      <p:sp>
        <p:nvSpPr>
          <p:cNvPr id="5" name="Textplatzhalter 4">
            <a:extLst>
              <a:ext uri="{FF2B5EF4-FFF2-40B4-BE49-F238E27FC236}">
                <a16:creationId xmlns:a16="http://schemas.microsoft.com/office/drawing/2014/main" id="{1179B2F1-65B4-874B-3FF5-9B6DE0B8D563}"/>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Je nachdem, welche Daten oder Ergebnisse man zeigen möchte, eignen sich verschiedene Diagrammtypen: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Säulen-/ und Balkendiagramm: </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r>
              <a:rPr lang="de-DE" sz="1400" dirty="0">
                <a:latin typeface="Arial" panose="020B0604020202020204" pitchFamily="34" charset="0"/>
                <a:cs typeface="Arial" panose="020B0604020202020204" pitchFamily="34" charset="0"/>
              </a:rPr>
              <a:t>→ Diese Diagramme eignen sich zum Vergleich verschiedener Gruppen oder Kategorien. Zum Beispiel kann im Beispieldatensatz gezeigt werden, wie viele Studierende in welchem Semester sind. Jede Säule/jeder Balken steht für ein Semester und ihre Höhe/Breite zeigt die Anzahl der Studierenden in diesem Semester an.</a:t>
            </a:r>
          </a:p>
          <a:p>
            <a:pPr lvl="1"/>
            <a:endParaRPr lang="de-D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Kreisdiagramm: </a:t>
            </a: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r>
              <a:rPr lang="de-DE" sz="1400" dirty="0">
                <a:latin typeface="Arial" panose="020B0604020202020204" pitchFamily="34" charset="0"/>
                <a:cs typeface="Arial" panose="020B0604020202020204" pitchFamily="34" charset="0"/>
              </a:rPr>
              <a:t>→ Mit einem Kreisdiagramm werden Anteile an einem Ganzen dargestellt. Zum Beispiel kann gezeigt werden, wie sich die bevorzugten Kaffeearten unter den Studierenden verteilen. Der Kreis wird in Teile aufgeteilt, die zeigen, wie groß der Anteil der einzelnen Kaffeearten im Verhältnis zur Gesamtzahl der Befragten ist.</a:t>
            </a:r>
          </a:p>
        </p:txBody>
      </p:sp>
      <p:pic>
        <p:nvPicPr>
          <p:cNvPr id="6" name="Grafik 5">
            <a:extLst>
              <a:ext uri="{FF2B5EF4-FFF2-40B4-BE49-F238E27FC236}">
                <a16:creationId xmlns:a16="http://schemas.microsoft.com/office/drawing/2014/main" id="{555C6D1E-22EC-6B49-C1B2-4DE970FAB905}"/>
              </a:ext>
            </a:extLst>
          </p:cNvPr>
          <p:cNvPicPr>
            <a:picLocks noChangeAspect="1"/>
          </p:cNvPicPr>
          <p:nvPr/>
        </p:nvPicPr>
        <p:blipFill>
          <a:blip r:embed="rId2"/>
          <a:stretch>
            <a:fillRect/>
          </a:stretch>
        </p:blipFill>
        <p:spPr>
          <a:xfrm>
            <a:off x="771181" y="5011731"/>
            <a:ext cx="1038189" cy="1027375"/>
          </a:xfrm>
          <a:prstGeom prst="rect">
            <a:avLst/>
          </a:prstGeom>
        </p:spPr>
      </p:pic>
      <p:pic>
        <p:nvPicPr>
          <p:cNvPr id="8" name="Grafik 7">
            <a:extLst>
              <a:ext uri="{FF2B5EF4-FFF2-40B4-BE49-F238E27FC236}">
                <a16:creationId xmlns:a16="http://schemas.microsoft.com/office/drawing/2014/main" id="{7410CA66-0E1F-CECE-983C-94AABFD1B181}"/>
              </a:ext>
            </a:extLst>
          </p:cNvPr>
          <p:cNvPicPr>
            <a:picLocks noChangeAspect="1"/>
          </p:cNvPicPr>
          <p:nvPr/>
        </p:nvPicPr>
        <p:blipFill>
          <a:blip r:embed="rId3"/>
          <a:stretch>
            <a:fillRect/>
          </a:stretch>
        </p:blipFill>
        <p:spPr>
          <a:xfrm>
            <a:off x="771181" y="2285492"/>
            <a:ext cx="1689441" cy="1143508"/>
          </a:xfrm>
          <a:prstGeom prst="rect">
            <a:avLst/>
          </a:prstGeom>
        </p:spPr>
      </p:pic>
      <p:pic>
        <p:nvPicPr>
          <p:cNvPr id="10" name="Grafik 9">
            <a:extLst>
              <a:ext uri="{FF2B5EF4-FFF2-40B4-BE49-F238E27FC236}">
                <a16:creationId xmlns:a16="http://schemas.microsoft.com/office/drawing/2014/main" id="{F4650BCC-C9D7-2993-755A-C323EAFBFEB3}"/>
              </a:ext>
            </a:extLst>
          </p:cNvPr>
          <p:cNvPicPr>
            <a:picLocks noChangeAspect="1"/>
          </p:cNvPicPr>
          <p:nvPr/>
        </p:nvPicPr>
        <p:blipFill>
          <a:blip r:embed="rId4"/>
          <a:stretch>
            <a:fillRect/>
          </a:stretch>
        </p:blipFill>
        <p:spPr>
          <a:xfrm>
            <a:off x="2710149" y="2248164"/>
            <a:ext cx="1376272" cy="1218163"/>
          </a:xfrm>
          <a:prstGeom prst="rect">
            <a:avLst/>
          </a:prstGeom>
        </p:spPr>
      </p:pic>
    </p:spTree>
    <p:extLst>
      <p:ext uri="{BB962C8B-B14F-4D97-AF65-F5344CB8AC3E}">
        <p14:creationId xmlns:p14="http://schemas.microsoft.com/office/powerpoint/2010/main" val="252580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F66F1-5BDB-2B81-4E55-86197B4C78CC}"/>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EE2828-78F3-95AF-A15B-3C68F1B45091}"/>
              </a:ext>
            </a:extLst>
          </p:cNvPr>
          <p:cNvSpPr>
            <a:spLocks noGrp="1"/>
          </p:cNvSpPr>
          <p:nvPr>
            <p:ph type="sldNum" sz="quarter" idx="11"/>
          </p:nvPr>
        </p:nvSpPr>
        <p:spPr/>
        <p:txBody>
          <a:bodyPr/>
          <a:lstStyle/>
          <a:p>
            <a:fld id="{1B11A555-8F09-43CE-979F-AC44272BE1EC}" type="slidenum">
              <a:rPr lang="de-DE" smtClean="0"/>
              <a:pPr/>
              <a:t>17</a:t>
            </a:fld>
            <a:endParaRPr lang="de-DE" dirty="0"/>
          </a:p>
        </p:txBody>
      </p:sp>
      <p:sp>
        <p:nvSpPr>
          <p:cNvPr id="3" name="Textplatzhalter 2">
            <a:extLst>
              <a:ext uri="{FF2B5EF4-FFF2-40B4-BE49-F238E27FC236}">
                <a16:creationId xmlns:a16="http://schemas.microsoft.com/office/drawing/2014/main" id="{92FD1E3D-6F41-2E97-4D97-8400D5A5B7D6}"/>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Diagrammarten</a:t>
            </a:r>
          </a:p>
        </p:txBody>
      </p:sp>
      <p:sp>
        <p:nvSpPr>
          <p:cNvPr id="5" name="Textplatzhalter 4">
            <a:extLst>
              <a:ext uri="{FF2B5EF4-FFF2-40B4-BE49-F238E27FC236}">
                <a16:creationId xmlns:a16="http://schemas.microsoft.com/office/drawing/2014/main" id="{AE9BDDD1-C53E-7AAB-6894-01C8600E55A9}"/>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Je nachdem, welche Daten oder Ergebnisse man zeigen möchte, eignen sich verschiedene Diagrammtypen: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Liniendiagramm: </a:t>
            </a:r>
          </a:p>
          <a:p>
            <a:pPr lvl="1"/>
            <a:r>
              <a:rPr lang="de-DE" sz="1400" dirty="0">
                <a:latin typeface="Arial" panose="020B0604020202020204" pitchFamily="34" charset="0"/>
                <a:cs typeface="Arial" panose="020B0604020202020204" pitchFamily="34" charset="0"/>
              </a:rPr>
              <a:t>→ Liniendiagramme eignen sich zur Darstellung von Veränderungen über eine Zeitspanne oder geordnete Werte. Beispielsweise könnte man die durchschnittliche Anzahl der Tassen Kaffee pro Tag, die ein bestimmter Studierender trinkt, über die Semester hinweg visualisieren (dies ist in diesem Datensatz aber nicht möglich, da dies nicht erhoben wurde).</a:t>
            </a: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lvl="1"/>
            <a:endParaRPr lang="de-D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Für weiterführende Analysen gibt es auch Diagrammtypen wie den Boxplot, der Verteilungen und Streuungen von Daten anschaulich macht.</a:t>
            </a:r>
          </a:p>
        </p:txBody>
      </p:sp>
      <p:pic>
        <p:nvPicPr>
          <p:cNvPr id="6" name="Grafik 5">
            <a:extLst>
              <a:ext uri="{FF2B5EF4-FFF2-40B4-BE49-F238E27FC236}">
                <a16:creationId xmlns:a16="http://schemas.microsoft.com/office/drawing/2014/main" id="{5C3E420A-5B68-EC38-2703-807152C5C983}"/>
              </a:ext>
            </a:extLst>
          </p:cNvPr>
          <p:cNvPicPr>
            <a:picLocks noChangeAspect="1"/>
          </p:cNvPicPr>
          <p:nvPr/>
        </p:nvPicPr>
        <p:blipFill>
          <a:blip r:embed="rId2"/>
          <a:stretch>
            <a:fillRect/>
          </a:stretch>
        </p:blipFill>
        <p:spPr>
          <a:xfrm>
            <a:off x="793214" y="2896191"/>
            <a:ext cx="2706267" cy="1890277"/>
          </a:xfrm>
          <a:prstGeom prst="rect">
            <a:avLst/>
          </a:prstGeom>
        </p:spPr>
      </p:pic>
    </p:spTree>
    <p:extLst>
      <p:ext uri="{BB962C8B-B14F-4D97-AF65-F5344CB8AC3E}">
        <p14:creationId xmlns:p14="http://schemas.microsoft.com/office/powerpoint/2010/main" val="276346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609E-98C6-2F5D-3AF4-21A36E886BC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CC24E6-2FA3-D1D8-5E08-FC8C15931E95}"/>
              </a:ext>
            </a:extLst>
          </p:cNvPr>
          <p:cNvSpPr>
            <a:spLocks noGrp="1"/>
          </p:cNvSpPr>
          <p:nvPr>
            <p:ph type="sldNum" sz="quarter" idx="11"/>
          </p:nvPr>
        </p:nvSpPr>
        <p:spPr/>
        <p:txBody>
          <a:bodyPr/>
          <a:lstStyle/>
          <a:p>
            <a:fld id="{1B11A555-8F09-43CE-979F-AC44272BE1EC}" type="slidenum">
              <a:rPr lang="de-DE" smtClean="0"/>
              <a:pPr/>
              <a:t>18</a:t>
            </a:fld>
            <a:endParaRPr lang="de-DE" dirty="0"/>
          </a:p>
        </p:txBody>
      </p:sp>
      <p:sp>
        <p:nvSpPr>
          <p:cNvPr id="3" name="Textplatzhalter 2">
            <a:extLst>
              <a:ext uri="{FF2B5EF4-FFF2-40B4-BE49-F238E27FC236}">
                <a16:creationId xmlns:a16="http://schemas.microsoft.com/office/drawing/2014/main" id="{83172C14-2F7F-EBDD-9707-1E3D8E55F393}"/>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Diagrammgestaltung</a:t>
            </a:r>
          </a:p>
        </p:txBody>
      </p:sp>
      <p:sp>
        <p:nvSpPr>
          <p:cNvPr id="5" name="Textplatzhalter 4">
            <a:extLst>
              <a:ext uri="{FF2B5EF4-FFF2-40B4-BE49-F238E27FC236}">
                <a16:creationId xmlns:a16="http://schemas.microsoft.com/office/drawing/2014/main" id="{BAB5502B-B594-9F3C-5BF3-3C3C908CCF60}"/>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Damit Diagramme gut verständlich und aussagekräftig sind, sollten einige Gestaltungsregeln beachtet werden: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Titel</a:t>
            </a:r>
          </a:p>
          <a:p>
            <a:pPr lvl="1"/>
            <a:r>
              <a:rPr lang="de-DE" sz="1400" dirty="0">
                <a:latin typeface="Arial" panose="020B0604020202020204" pitchFamily="34" charset="0"/>
                <a:cs typeface="Arial" panose="020B0604020202020204" pitchFamily="34" charset="0"/>
              </a:rPr>
              <a:t>→ Der Titel eines Diagramms sollte kurz und präzise angeben, was dargestellt wird. Ein klarer Titel ermöglicht es, den Inhalt schnell zu erfassen. Beispiel: „Anzahl der Studierenden pro Semester“ oder „Verteilung der bevorzugten Kaffeearten“.</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Achsenbeschriftungen (falls Achsen vorhanden sind)</a:t>
            </a:r>
          </a:p>
          <a:p>
            <a:pPr lvl="1"/>
            <a:r>
              <a:rPr lang="de-DE" sz="1400" dirty="0">
                <a:latin typeface="Arial" panose="020B0604020202020204" pitchFamily="34" charset="0"/>
                <a:cs typeface="Arial" panose="020B0604020202020204" pitchFamily="34" charset="0"/>
              </a:rPr>
              <a:t>→ Beide Achsen eines Diagramms müssen deutlich beschriftet sein, um die dargestellten Werte verständlich zu machen. Die x-Achse (waagerecht) zeigt dabei Kategorien oder Zeitpunkte, wie etwa „Semesterzahl“ oder „Kaffeeart“. Die y-Achse (senkrecht) gibt die Werte oder Häufigkeiten an, beispielsweise „Anzahl der Studierenden“ oder „Anteil in Prozent“. Eine fehlende oder unklare Beschriftung erschwert das Verständnis.</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Farben</a:t>
            </a:r>
          </a:p>
          <a:p>
            <a:pPr lvl="1"/>
            <a:r>
              <a:rPr lang="de-DE" sz="1400" dirty="0">
                <a:latin typeface="Arial" panose="020B0604020202020204" pitchFamily="34" charset="0"/>
                <a:cs typeface="Arial" panose="020B0604020202020204" pitchFamily="34" charset="0"/>
              </a:rPr>
              <a:t>→ Farben dienen dazu, verschiedene Gruppen oder Kategorien voneinander abzuheben. Dabei sollten gut unterscheidbare Farben gewählt werden, die nicht zu grell sind. Wichtig ist, dass für gleiche Kategorien in verschiedenen Diagrammen immer dieselben Farben verwendet werden. So können Betrachter die Kategorien schneller erkennen und besser vergleichen. Beispiel: Wenn „mit Milch“ in allen Diagrammen blau und „mit Pflanzenmilch“ immer grün dargestellt wird, erleichtert dies das Verständnis und die Orientierung.</a:t>
            </a:r>
          </a:p>
        </p:txBody>
      </p:sp>
    </p:spTree>
    <p:extLst>
      <p:ext uri="{BB962C8B-B14F-4D97-AF65-F5344CB8AC3E}">
        <p14:creationId xmlns:p14="http://schemas.microsoft.com/office/powerpoint/2010/main" val="128227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DDA3F-B7F0-8671-2542-E6FE29426A7B}"/>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8841DB3-75E3-F634-1907-DE3A7D839898}"/>
              </a:ext>
            </a:extLst>
          </p:cNvPr>
          <p:cNvSpPr>
            <a:spLocks noGrp="1"/>
          </p:cNvSpPr>
          <p:nvPr>
            <p:ph type="sldNum" sz="quarter" idx="11"/>
          </p:nvPr>
        </p:nvSpPr>
        <p:spPr/>
        <p:txBody>
          <a:bodyPr/>
          <a:lstStyle/>
          <a:p>
            <a:fld id="{1B11A555-8F09-43CE-979F-AC44272BE1EC}" type="slidenum">
              <a:rPr lang="de-DE" smtClean="0"/>
              <a:pPr/>
              <a:t>19</a:t>
            </a:fld>
            <a:endParaRPr lang="de-DE" dirty="0"/>
          </a:p>
        </p:txBody>
      </p:sp>
      <p:sp>
        <p:nvSpPr>
          <p:cNvPr id="3" name="Textplatzhalter 2">
            <a:extLst>
              <a:ext uri="{FF2B5EF4-FFF2-40B4-BE49-F238E27FC236}">
                <a16:creationId xmlns:a16="http://schemas.microsoft.com/office/drawing/2014/main" id="{F375AB7E-AF77-FED6-E093-30C51E906988}"/>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Diagrammgestaltung</a:t>
            </a:r>
          </a:p>
        </p:txBody>
      </p:sp>
      <p:sp>
        <p:nvSpPr>
          <p:cNvPr id="5" name="Textplatzhalter 4">
            <a:extLst>
              <a:ext uri="{FF2B5EF4-FFF2-40B4-BE49-F238E27FC236}">
                <a16:creationId xmlns:a16="http://schemas.microsoft.com/office/drawing/2014/main" id="{A2D7FFF7-CC0C-AA3E-06E2-F542254D8CDB}"/>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Damit Diagramme gut verständlich und aussagekräftig sind, sollten einige Gestaltungsregeln beachtet werden:</a:t>
            </a:r>
          </a:p>
        </p:txBody>
      </p:sp>
      <p:pic>
        <p:nvPicPr>
          <p:cNvPr id="6" name="Grafik 5">
            <a:extLst>
              <a:ext uri="{FF2B5EF4-FFF2-40B4-BE49-F238E27FC236}">
                <a16:creationId xmlns:a16="http://schemas.microsoft.com/office/drawing/2014/main" id="{0AB05761-CD13-CC72-817F-CC5103FE6B2E}"/>
              </a:ext>
            </a:extLst>
          </p:cNvPr>
          <p:cNvPicPr>
            <a:picLocks noChangeAspect="1"/>
          </p:cNvPicPr>
          <p:nvPr/>
        </p:nvPicPr>
        <p:blipFill>
          <a:blip r:embed="rId2"/>
          <a:stretch>
            <a:fillRect/>
          </a:stretch>
        </p:blipFill>
        <p:spPr>
          <a:xfrm>
            <a:off x="243136" y="2390598"/>
            <a:ext cx="6316003" cy="3255546"/>
          </a:xfrm>
          <a:prstGeom prst="rect">
            <a:avLst/>
          </a:prstGeom>
        </p:spPr>
      </p:pic>
      <p:sp>
        <p:nvSpPr>
          <p:cNvPr id="7" name="Rechteck 6">
            <a:extLst>
              <a:ext uri="{FF2B5EF4-FFF2-40B4-BE49-F238E27FC236}">
                <a16:creationId xmlns:a16="http://schemas.microsoft.com/office/drawing/2014/main" id="{4D4F3014-B214-ED41-9B3D-19917CC87571}"/>
              </a:ext>
            </a:extLst>
          </p:cNvPr>
          <p:cNvSpPr/>
          <p:nvPr/>
        </p:nvSpPr>
        <p:spPr>
          <a:xfrm>
            <a:off x="1448894" y="2693543"/>
            <a:ext cx="3839202" cy="266374"/>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8" name="Rechteck 7">
            <a:extLst>
              <a:ext uri="{FF2B5EF4-FFF2-40B4-BE49-F238E27FC236}">
                <a16:creationId xmlns:a16="http://schemas.microsoft.com/office/drawing/2014/main" id="{C35C5666-203F-FA5F-80D7-61A831FC0ECF}"/>
              </a:ext>
            </a:extLst>
          </p:cNvPr>
          <p:cNvSpPr/>
          <p:nvPr/>
        </p:nvSpPr>
        <p:spPr>
          <a:xfrm>
            <a:off x="2879251" y="5049317"/>
            <a:ext cx="1395294" cy="266374"/>
          </a:xfrm>
          <a:prstGeom prst="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Rechteck 8">
            <a:extLst>
              <a:ext uri="{FF2B5EF4-FFF2-40B4-BE49-F238E27FC236}">
                <a16:creationId xmlns:a16="http://schemas.microsoft.com/office/drawing/2014/main" id="{373FDB50-FE2E-295A-1679-7EB091E5D28F}"/>
              </a:ext>
            </a:extLst>
          </p:cNvPr>
          <p:cNvSpPr/>
          <p:nvPr/>
        </p:nvSpPr>
        <p:spPr>
          <a:xfrm rot="16200000">
            <a:off x="-605137" y="3825566"/>
            <a:ext cx="1997673" cy="266374"/>
          </a:xfrm>
          <a:prstGeom prst="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feld 12">
            <a:extLst>
              <a:ext uri="{FF2B5EF4-FFF2-40B4-BE49-F238E27FC236}">
                <a16:creationId xmlns:a16="http://schemas.microsoft.com/office/drawing/2014/main" id="{7538A779-43AA-9807-749F-65648910EAED}"/>
              </a:ext>
            </a:extLst>
          </p:cNvPr>
          <p:cNvSpPr txBox="1"/>
          <p:nvPr/>
        </p:nvSpPr>
        <p:spPr>
          <a:xfrm>
            <a:off x="7966803" y="2642064"/>
            <a:ext cx="1608462" cy="369332"/>
          </a:xfrm>
          <a:prstGeom prst="rect">
            <a:avLst/>
          </a:prstGeom>
          <a:noFill/>
          <a:ln>
            <a:solidFill>
              <a:srgbClr val="232F66"/>
            </a:solidFill>
          </a:ln>
        </p:spPr>
        <p:txBody>
          <a:bodyPr wrap="square" rtlCol="0">
            <a:spAutoFit/>
          </a:bodyPr>
          <a:lstStyle/>
          <a:p>
            <a:r>
              <a:rPr lang="de-DE" dirty="0">
                <a:latin typeface="Arial" panose="020B0604020202020204" pitchFamily="34" charset="0"/>
                <a:cs typeface="Arial" panose="020B0604020202020204" pitchFamily="34" charset="0"/>
              </a:rPr>
              <a:t>Diagrammtitel</a:t>
            </a:r>
          </a:p>
        </p:txBody>
      </p:sp>
      <p:cxnSp>
        <p:nvCxnSpPr>
          <p:cNvPr id="15" name="Gerade Verbindung mit Pfeil 14">
            <a:extLst>
              <a:ext uri="{FF2B5EF4-FFF2-40B4-BE49-F238E27FC236}">
                <a16:creationId xmlns:a16="http://schemas.microsoft.com/office/drawing/2014/main" id="{D4B2BE12-5649-4C85-E19D-441406A376AB}"/>
              </a:ext>
            </a:extLst>
          </p:cNvPr>
          <p:cNvCxnSpPr>
            <a:stCxn id="13" idx="1"/>
            <a:endCxn id="7" idx="3"/>
          </p:cNvCxnSpPr>
          <p:nvPr/>
        </p:nvCxnSpPr>
        <p:spPr>
          <a:xfrm flipH="1">
            <a:off x="5288096" y="2826730"/>
            <a:ext cx="26787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C5B4B4D-3378-9E60-16D4-9945070D2DB1}"/>
              </a:ext>
            </a:extLst>
          </p:cNvPr>
          <p:cNvSpPr txBox="1"/>
          <p:nvPr/>
        </p:nvSpPr>
        <p:spPr>
          <a:xfrm>
            <a:off x="8123846" y="4284378"/>
            <a:ext cx="2379643" cy="369332"/>
          </a:xfrm>
          <a:prstGeom prst="rect">
            <a:avLst/>
          </a:prstGeom>
          <a:noFill/>
          <a:ln>
            <a:solidFill>
              <a:srgbClr val="232F66"/>
            </a:solidFill>
          </a:ln>
        </p:spPr>
        <p:txBody>
          <a:bodyPr wrap="square" rtlCol="0">
            <a:spAutoFit/>
          </a:bodyPr>
          <a:lstStyle/>
          <a:p>
            <a:r>
              <a:rPr lang="de-DE" dirty="0">
                <a:latin typeface="Arial" panose="020B0604020202020204" pitchFamily="34" charset="0"/>
                <a:cs typeface="Arial" panose="020B0604020202020204" pitchFamily="34" charset="0"/>
              </a:rPr>
              <a:t>Achsenbeschriftung</a:t>
            </a:r>
          </a:p>
        </p:txBody>
      </p:sp>
      <p:cxnSp>
        <p:nvCxnSpPr>
          <p:cNvPr id="19" name="Gerade Verbindung mit Pfeil 18">
            <a:extLst>
              <a:ext uri="{FF2B5EF4-FFF2-40B4-BE49-F238E27FC236}">
                <a16:creationId xmlns:a16="http://schemas.microsoft.com/office/drawing/2014/main" id="{DD05123B-C5C6-1706-2D33-DF36C5B09E1A}"/>
              </a:ext>
            </a:extLst>
          </p:cNvPr>
          <p:cNvCxnSpPr>
            <a:stCxn id="17" idx="1"/>
            <a:endCxn id="8" idx="3"/>
          </p:cNvCxnSpPr>
          <p:nvPr/>
        </p:nvCxnSpPr>
        <p:spPr>
          <a:xfrm flipH="1">
            <a:off x="4274545" y="4469044"/>
            <a:ext cx="3849301" cy="71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27BDBBAA-87DF-6469-D34F-D0C78129A031}"/>
              </a:ext>
            </a:extLst>
          </p:cNvPr>
          <p:cNvCxnSpPr>
            <a:cxnSpLocks/>
            <a:stCxn id="17" idx="1"/>
            <a:endCxn id="9" idx="2"/>
          </p:cNvCxnSpPr>
          <p:nvPr/>
        </p:nvCxnSpPr>
        <p:spPr>
          <a:xfrm flipH="1" flipV="1">
            <a:off x="526887" y="3958753"/>
            <a:ext cx="7596959" cy="510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17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E4788-A961-A49F-D6A4-831CE48F1EEB}"/>
            </a:ext>
          </a:extLst>
        </p:cNvPr>
        <p:cNvGrpSpPr/>
        <p:nvPr/>
      </p:nvGrpSpPr>
      <p:grpSpPr>
        <a:xfrm>
          <a:off x="0" y="0"/>
          <a:ext cx="0" cy="0"/>
          <a:chOff x="0" y="0"/>
          <a:chExt cx="0" cy="0"/>
        </a:xfrm>
      </p:grpSpPr>
      <p:pic>
        <p:nvPicPr>
          <p:cNvPr id="8" name="Grafik 7" descr="Ein Bild, das Zeichnung, Kinderkunst, Entwurf, Schuhwerk enthält.&#10;&#10;KI-generierte Inhalte können fehlerhaft sein.">
            <a:extLst>
              <a:ext uri="{FF2B5EF4-FFF2-40B4-BE49-F238E27FC236}">
                <a16:creationId xmlns:a16="http://schemas.microsoft.com/office/drawing/2014/main" id="{8209B22D-1D38-F1B1-D23D-CE9BAB903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888" y="5021816"/>
            <a:ext cx="3060111" cy="1836183"/>
          </a:xfrm>
          <a:prstGeom prst="rect">
            <a:avLst/>
          </a:prstGeom>
        </p:spPr>
      </p:pic>
      <p:sp>
        <p:nvSpPr>
          <p:cNvPr id="2" name="Foliennummernplatzhalter 1">
            <a:extLst>
              <a:ext uri="{FF2B5EF4-FFF2-40B4-BE49-F238E27FC236}">
                <a16:creationId xmlns:a16="http://schemas.microsoft.com/office/drawing/2014/main" id="{A394E2E9-659A-0A8E-1D44-A48F9336DA73}"/>
              </a:ext>
            </a:extLst>
          </p:cNvPr>
          <p:cNvSpPr>
            <a:spLocks noGrp="1"/>
          </p:cNvSpPr>
          <p:nvPr>
            <p:ph type="sldNum" sz="quarter" idx="11"/>
          </p:nvPr>
        </p:nvSpPr>
        <p:spPr/>
        <p:txBody>
          <a:bodyPr/>
          <a:lstStyle/>
          <a:p>
            <a:fld id="{1B11A555-8F09-43CE-979F-AC44272BE1EC}" type="slidenum">
              <a:rPr lang="de-DE" smtClean="0"/>
              <a:pPr/>
              <a:t>2</a:t>
            </a:fld>
            <a:endParaRPr lang="de-DE" dirty="0"/>
          </a:p>
        </p:txBody>
      </p:sp>
      <p:sp>
        <p:nvSpPr>
          <p:cNvPr id="3" name="Textplatzhalter 2">
            <a:extLst>
              <a:ext uri="{FF2B5EF4-FFF2-40B4-BE49-F238E27FC236}">
                <a16:creationId xmlns:a16="http://schemas.microsoft.com/office/drawing/2014/main" id="{0FB8E250-9C14-970F-B747-1B2D784499D3}"/>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Was sind Daten und wie kann man sie analysieren?</a:t>
            </a:r>
          </a:p>
        </p:txBody>
      </p:sp>
      <p:sp>
        <p:nvSpPr>
          <p:cNvPr id="4" name="Fußzeilenplatzhalter 3">
            <a:extLst>
              <a:ext uri="{FF2B5EF4-FFF2-40B4-BE49-F238E27FC236}">
                <a16:creationId xmlns:a16="http://schemas.microsoft.com/office/drawing/2014/main" id="{A1BEFAA8-82A1-B1C3-D61D-1770823DCC07}"/>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7B9C5D92-AA25-6C52-2754-16BD8CF3B5AE}"/>
              </a:ext>
            </a:extLst>
          </p:cNvPr>
          <p:cNvSpPr>
            <a:spLocks noGrp="1"/>
          </p:cNvSpPr>
          <p:nvPr>
            <p:ph type="body" sz="quarter" idx="25"/>
          </p:nvPr>
        </p:nvSpPr>
        <p:spPr/>
        <p:txBody>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Daten sind Informationen, die wir messen oder sammeln können, z. B. wie viele Tassen Kaffee jemand pro Tag trinkt oder in welchem Studiengang jemand eingeschrieben ist.</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Solche Daten nennt man empirisch: Das sind Erkenntnisse oder Beobachtungen, die auf Erfahrung, Messung oder Experimenten in der Realität beruhen.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Datenanalyse bedeutet, diese Informationen systematisch zu untersuchen, um Muster, Zusammenhänge oder Bedeutungen zu erkennen.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Je nach Fragestellung und Art der Daten kommen dabei unterschiedliche Methoden zum Einsatz</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 Durch die Analyse von Daten können wir also besser verstehen, wie und warum Dinge zusammenhängen.</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91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DE69-FCA3-E3B0-68DA-24BD1B48502A}"/>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0D84BE-AE3F-0EB2-AD8A-B61D31FAC52D}"/>
              </a:ext>
            </a:extLst>
          </p:cNvPr>
          <p:cNvSpPr>
            <a:spLocks noGrp="1"/>
          </p:cNvSpPr>
          <p:nvPr>
            <p:ph type="sldNum" sz="quarter" idx="11"/>
          </p:nvPr>
        </p:nvSpPr>
        <p:spPr/>
        <p:txBody>
          <a:bodyPr/>
          <a:lstStyle/>
          <a:p>
            <a:fld id="{1B11A555-8F09-43CE-979F-AC44272BE1EC}" type="slidenum">
              <a:rPr lang="de-DE" smtClean="0"/>
              <a:pPr/>
              <a:t>20</a:t>
            </a:fld>
            <a:endParaRPr lang="de-DE" dirty="0"/>
          </a:p>
        </p:txBody>
      </p:sp>
      <p:sp>
        <p:nvSpPr>
          <p:cNvPr id="3" name="Textplatzhalter 2">
            <a:extLst>
              <a:ext uri="{FF2B5EF4-FFF2-40B4-BE49-F238E27FC236}">
                <a16:creationId xmlns:a16="http://schemas.microsoft.com/office/drawing/2014/main" id="{F4A0CA38-519F-0344-F2DE-98AAA7F2AB05}"/>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Pivot-Tabellen</a:t>
            </a:r>
          </a:p>
        </p:txBody>
      </p:sp>
      <p:sp>
        <p:nvSpPr>
          <p:cNvPr id="4" name="Fußzeilenplatzhalter 3">
            <a:extLst>
              <a:ext uri="{FF2B5EF4-FFF2-40B4-BE49-F238E27FC236}">
                <a16:creationId xmlns:a16="http://schemas.microsoft.com/office/drawing/2014/main" id="{FF527DE0-295E-8C22-6D86-B29E66C103E6}"/>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D493A40B-5841-8A2D-3B3A-D3D70B9421CF}"/>
              </a:ext>
            </a:extLst>
          </p:cNvPr>
          <p:cNvSpPr>
            <a:spLocks noGrp="1"/>
          </p:cNvSpPr>
          <p:nvPr>
            <p:ph type="body" sz="quarter" idx="25"/>
          </p:nvPr>
        </p:nvSpPr>
        <p:spPr/>
        <p:txBody>
          <a:bodyPr/>
          <a:lstStyle/>
          <a:p>
            <a:r>
              <a:rPr lang="de-DE" sz="1600" dirty="0">
                <a:latin typeface="Arial" panose="020B0604020202020204" pitchFamily="34" charset="0"/>
                <a:cs typeface="Arial" panose="020B0604020202020204" pitchFamily="34" charset="0"/>
              </a:rPr>
              <a:t>Wenn Daten nicht wie im Beispieldatensatz vorgruppiert sind, sondern pro Person oder Ereignis mehrere Datenzeilen vorliegen, lassen sich keine sinnvollen Diagramme direkt daraus erstellen.</a:t>
            </a:r>
          </a:p>
          <a:p>
            <a:r>
              <a:rPr lang="de-DE" sz="1600" dirty="0">
                <a:latin typeface="Arial" panose="020B0604020202020204" pitchFamily="34" charset="0"/>
                <a:cs typeface="Arial" panose="020B0604020202020204" pitchFamily="34" charset="0"/>
              </a:rPr>
              <a:t>→  Lösung: Mit einer Pivot-Tabelle lassen sich solche Daten schnell gruppieren, zählen oder mitteln, ohne Formeln verwenden zu müssen. Die Ergebnisse können anschließend direkt in ein Pivot-Diagramm übernommen werden.</a:t>
            </a:r>
          </a:p>
        </p:txBody>
      </p:sp>
      <p:sp>
        <p:nvSpPr>
          <p:cNvPr id="6" name="Textfeld 5">
            <a:extLst>
              <a:ext uri="{FF2B5EF4-FFF2-40B4-BE49-F238E27FC236}">
                <a16:creationId xmlns:a16="http://schemas.microsoft.com/office/drawing/2014/main" id="{20F83C20-75FA-B094-532C-90F11251E9D3}"/>
              </a:ext>
            </a:extLst>
          </p:cNvPr>
          <p:cNvSpPr txBox="1"/>
          <p:nvPr/>
        </p:nvSpPr>
        <p:spPr>
          <a:xfrm>
            <a:off x="1290536" y="3570864"/>
            <a:ext cx="3988106" cy="1846659"/>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Was ist eine Pivot-Tabelle?</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eine spezielle Auswertungstabelle, mit der sich große Datenmengen übersichtlich zusammenfassen lassen.</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Man spricht auch von einer Kreuztabelle, weil sie Daten nach Zeilen- und Spaltenkategorien gruppiert.</a:t>
            </a:r>
          </a:p>
        </p:txBody>
      </p:sp>
      <p:pic>
        <p:nvPicPr>
          <p:cNvPr id="7" name="Grafik 6" descr="Ein Bild, das Clipart, Zeichnung, Darstellung, Cartoon enthält.&#10;&#10;KI-generierte Inhalte können fehlerhaft sein.">
            <a:extLst>
              <a:ext uri="{FF2B5EF4-FFF2-40B4-BE49-F238E27FC236}">
                <a16:creationId xmlns:a16="http://schemas.microsoft.com/office/drawing/2014/main" id="{4EA99ABC-C940-999F-BA51-51FE17B36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84" y="3747822"/>
            <a:ext cx="645706" cy="746371"/>
          </a:xfrm>
          <a:prstGeom prst="rect">
            <a:avLst/>
          </a:prstGeom>
        </p:spPr>
      </p:pic>
      <p:sp>
        <p:nvSpPr>
          <p:cNvPr id="9" name="Textfeld 8">
            <a:extLst>
              <a:ext uri="{FF2B5EF4-FFF2-40B4-BE49-F238E27FC236}">
                <a16:creationId xmlns:a16="http://schemas.microsoft.com/office/drawing/2014/main" id="{CBF6C685-929C-1787-F366-165DCD5D36CF}"/>
              </a:ext>
            </a:extLst>
          </p:cNvPr>
          <p:cNvSpPr txBox="1"/>
          <p:nvPr/>
        </p:nvSpPr>
        <p:spPr>
          <a:xfrm>
            <a:off x="6300098" y="3364333"/>
            <a:ext cx="4527932" cy="954107"/>
          </a:xfrm>
          <a:prstGeom prst="rect">
            <a:avLst/>
          </a:prstGeom>
          <a:noFill/>
          <a:ln>
            <a:solidFill>
              <a:srgbClr val="232F66"/>
            </a:solidFill>
          </a:ln>
        </p:spPr>
        <p:txBody>
          <a:bodyPr wrap="square" rtlCol="0">
            <a:spAutoFit/>
          </a:bodyPr>
          <a:lstStyle/>
          <a:p>
            <a:r>
              <a:rPr lang="de-DE" sz="1400" dirty="0">
                <a:latin typeface="Arial" panose="020B0604020202020204" pitchFamily="34" charset="0"/>
                <a:cs typeface="Arial" panose="020B0604020202020204" pitchFamily="34" charset="0"/>
              </a:rPr>
              <a:t>Beispielhafte Fragen, die sich damit beantworten lassen:</a:t>
            </a:r>
          </a:p>
          <a:p>
            <a:r>
              <a:rPr lang="de-DE" sz="1400" dirty="0">
                <a:latin typeface="Arial" panose="020B0604020202020204" pitchFamily="34" charset="0"/>
                <a:cs typeface="Arial" panose="020B0604020202020204" pitchFamily="34" charset="0"/>
              </a:rPr>
              <a:t>Wie viele Personen bevorzugen welche Kaffeeart?</a:t>
            </a:r>
          </a:p>
          <a:p>
            <a:r>
              <a:rPr lang="de-DE" sz="1400" dirty="0">
                <a:latin typeface="Arial" panose="020B0604020202020204" pitchFamily="34" charset="0"/>
                <a:cs typeface="Arial" panose="020B0604020202020204" pitchFamily="34" charset="0"/>
              </a:rPr>
              <a:t>In welchem Semester sind wie viele Studierende?</a:t>
            </a:r>
          </a:p>
        </p:txBody>
      </p:sp>
      <p:sp>
        <p:nvSpPr>
          <p:cNvPr id="10" name="Textfeld 9">
            <a:extLst>
              <a:ext uri="{FF2B5EF4-FFF2-40B4-BE49-F238E27FC236}">
                <a16:creationId xmlns:a16="http://schemas.microsoft.com/office/drawing/2014/main" id="{95A811C4-F23A-70F8-6BBF-CA41360D1D71}"/>
              </a:ext>
            </a:extLst>
          </p:cNvPr>
          <p:cNvSpPr txBox="1"/>
          <p:nvPr/>
        </p:nvSpPr>
        <p:spPr>
          <a:xfrm>
            <a:off x="6321528" y="4494194"/>
            <a:ext cx="3538568" cy="954107"/>
          </a:xfrm>
          <a:prstGeom prst="rect">
            <a:avLst/>
          </a:prstGeom>
          <a:noFill/>
          <a:ln>
            <a:solidFill>
              <a:srgbClr val="232F66"/>
            </a:solidFill>
          </a:ln>
        </p:spPr>
        <p:txBody>
          <a:bodyPr wrap="square" rtlCol="0">
            <a:spAutoFit/>
          </a:bodyPr>
          <a:lstStyle/>
          <a:p>
            <a:r>
              <a:rPr lang="de-DE" sz="1400" dirty="0">
                <a:latin typeface="Arial" panose="020B0604020202020204" pitchFamily="34" charset="0"/>
                <a:cs typeface="Arial" panose="020B0604020202020204" pitchFamily="34" charset="0"/>
              </a:rPr>
              <a:t>Typische Funktionen:</a:t>
            </a:r>
          </a:p>
          <a:p>
            <a:r>
              <a:rPr lang="de-DE" sz="1400" dirty="0">
                <a:latin typeface="Arial" panose="020B0604020202020204" pitchFamily="34" charset="0"/>
                <a:cs typeface="Arial" panose="020B0604020202020204" pitchFamily="34" charset="0"/>
              </a:rPr>
              <a:t>Zählen (z. B. Häufigkeit pro Kategorie)</a:t>
            </a:r>
          </a:p>
          <a:p>
            <a:r>
              <a:rPr lang="de-DE" sz="1400" dirty="0">
                <a:latin typeface="Arial" panose="020B0604020202020204" pitchFamily="34" charset="0"/>
                <a:cs typeface="Arial" panose="020B0604020202020204" pitchFamily="34" charset="0"/>
              </a:rPr>
              <a:t>Mittelwert berechnen</a:t>
            </a:r>
          </a:p>
          <a:p>
            <a:r>
              <a:rPr lang="de-DE" sz="1400" dirty="0">
                <a:latin typeface="Arial" panose="020B0604020202020204" pitchFamily="34" charset="0"/>
                <a:cs typeface="Arial" panose="020B0604020202020204" pitchFamily="34" charset="0"/>
              </a:rPr>
              <a:t>Werte nach Gruppen vergleichen</a:t>
            </a:r>
          </a:p>
        </p:txBody>
      </p:sp>
      <p:cxnSp>
        <p:nvCxnSpPr>
          <p:cNvPr id="12" name="Gerade Verbindung mit Pfeil 11">
            <a:extLst>
              <a:ext uri="{FF2B5EF4-FFF2-40B4-BE49-F238E27FC236}">
                <a16:creationId xmlns:a16="http://schemas.microsoft.com/office/drawing/2014/main" id="{CFDD9053-2A96-5AF0-06F8-B08387D1B8F4}"/>
              </a:ext>
            </a:extLst>
          </p:cNvPr>
          <p:cNvCxnSpPr>
            <a:stCxn id="6" idx="3"/>
            <a:endCxn id="9" idx="1"/>
          </p:cNvCxnSpPr>
          <p:nvPr/>
        </p:nvCxnSpPr>
        <p:spPr>
          <a:xfrm flipV="1">
            <a:off x="5278642" y="3841387"/>
            <a:ext cx="1021456" cy="652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E91F0A12-155A-00B3-C8B4-E36639129545}"/>
              </a:ext>
            </a:extLst>
          </p:cNvPr>
          <p:cNvCxnSpPr>
            <a:stCxn id="6" idx="3"/>
            <a:endCxn id="10" idx="1"/>
          </p:cNvCxnSpPr>
          <p:nvPr/>
        </p:nvCxnSpPr>
        <p:spPr>
          <a:xfrm>
            <a:off x="5278642" y="4494194"/>
            <a:ext cx="1042886" cy="47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38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AD50C-C139-F7A4-C10C-8A31E3A5CEC6}"/>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E881B5-09A4-48DE-3B93-2B59B989A919}"/>
              </a:ext>
            </a:extLst>
          </p:cNvPr>
          <p:cNvSpPr>
            <a:spLocks noGrp="1"/>
          </p:cNvSpPr>
          <p:nvPr>
            <p:ph type="sldNum" sz="quarter" idx="11"/>
          </p:nvPr>
        </p:nvSpPr>
        <p:spPr/>
        <p:txBody>
          <a:bodyPr/>
          <a:lstStyle/>
          <a:p>
            <a:fld id="{1B11A555-8F09-43CE-979F-AC44272BE1EC}" type="slidenum">
              <a:rPr lang="de-DE" smtClean="0"/>
              <a:pPr/>
              <a:t>21</a:t>
            </a:fld>
            <a:endParaRPr lang="de-DE" dirty="0"/>
          </a:p>
        </p:txBody>
      </p:sp>
      <p:sp>
        <p:nvSpPr>
          <p:cNvPr id="3" name="Textplatzhalter 2">
            <a:extLst>
              <a:ext uri="{FF2B5EF4-FFF2-40B4-BE49-F238E27FC236}">
                <a16:creationId xmlns:a16="http://schemas.microsoft.com/office/drawing/2014/main" id="{48EC0FCA-A447-9EE3-898F-2A4B72D1D37A}"/>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Erstellen von Pivot-Tabellen</a:t>
            </a:r>
          </a:p>
        </p:txBody>
      </p:sp>
      <p:sp>
        <p:nvSpPr>
          <p:cNvPr id="5" name="Textplatzhalter 4">
            <a:extLst>
              <a:ext uri="{FF2B5EF4-FFF2-40B4-BE49-F238E27FC236}">
                <a16:creationId xmlns:a16="http://schemas.microsoft.com/office/drawing/2014/main" id="{0FD600CD-E5E2-25A4-9408-0B8C348DA340}"/>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Beispiel: Anteile der bevorzugten Kaffeeart unter den Befragten</a:t>
            </a:r>
          </a:p>
          <a:p>
            <a:endParaRPr lang="de-DE" sz="7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9A47BA09-C34F-458A-C842-CB384D797404}"/>
              </a:ext>
            </a:extLst>
          </p:cNvPr>
          <p:cNvSpPr txBox="1"/>
          <p:nvPr/>
        </p:nvSpPr>
        <p:spPr>
          <a:xfrm>
            <a:off x="243136" y="2228671"/>
            <a:ext cx="6664440" cy="2400657"/>
          </a:xfrm>
          <a:prstGeom prst="rect">
            <a:avLst/>
          </a:prstGeom>
          <a:noFill/>
        </p:spPr>
        <p:txBody>
          <a:bodyPr wrap="square" rtlCol="0">
            <a:spAutoFit/>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Schritt 1: Datensatz markieren</a:t>
            </a:r>
          </a:p>
          <a:p>
            <a:r>
              <a:rPr lang="de-DE" sz="1400" dirty="0">
                <a:latin typeface="Arial" panose="020B0604020202020204" pitchFamily="34" charset="0"/>
                <a:cs typeface="Arial" panose="020B0604020202020204" pitchFamily="34" charset="0"/>
              </a:rPr>
              <a:t>→ Den gesamten Datensatz (inklusive Überschriften) markieren.</a:t>
            </a: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Schritt 2: Pivot-Sheet erstellen</a:t>
            </a:r>
          </a:p>
          <a:p>
            <a:r>
              <a:rPr lang="de-DE" sz="1400" dirty="0">
                <a:latin typeface="Arial" panose="020B0604020202020204" pitchFamily="34" charset="0"/>
                <a:cs typeface="Arial" panose="020B0604020202020204" pitchFamily="34" charset="0"/>
              </a:rPr>
              <a:t>→  Im Reiter „Einfügen“ den Befehl „PivotTable“ wählen, dann „Neues Arbeitsblatt“ für die Position der Tabelle auswählen.</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Es öffnet sich ein neues Sheet (dieses kann durch einen Doppelklick auf den Namen noch umbenannt werden).</a:t>
            </a:r>
          </a:p>
        </p:txBody>
      </p:sp>
      <p:pic>
        <p:nvPicPr>
          <p:cNvPr id="6" name="Grafik 5">
            <a:extLst>
              <a:ext uri="{FF2B5EF4-FFF2-40B4-BE49-F238E27FC236}">
                <a16:creationId xmlns:a16="http://schemas.microsoft.com/office/drawing/2014/main" id="{BBEE5911-F127-1213-827A-73262DDF982F}"/>
              </a:ext>
            </a:extLst>
          </p:cNvPr>
          <p:cNvPicPr>
            <a:picLocks noChangeAspect="1"/>
          </p:cNvPicPr>
          <p:nvPr/>
        </p:nvPicPr>
        <p:blipFill>
          <a:blip r:embed="rId2"/>
          <a:stretch>
            <a:fillRect/>
          </a:stretch>
        </p:blipFill>
        <p:spPr>
          <a:xfrm>
            <a:off x="7623117" y="1134542"/>
            <a:ext cx="4251972" cy="5131320"/>
          </a:xfrm>
          <a:prstGeom prst="rect">
            <a:avLst/>
          </a:prstGeom>
        </p:spPr>
      </p:pic>
    </p:spTree>
    <p:extLst>
      <p:ext uri="{BB962C8B-B14F-4D97-AF65-F5344CB8AC3E}">
        <p14:creationId xmlns:p14="http://schemas.microsoft.com/office/powerpoint/2010/main" val="282561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F2591-4106-35D1-9103-66123BA36FB2}"/>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9AB7B88-B132-2FB6-AC78-9C438121CF42}"/>
              </a:ext>
            </a:extLst>
          </p:cNvPr>
          <p:cNvSpPr>
            <a:spLocks noGrp="1"/>
          </p:cNvSpPr>
          <p:nvPr>
            <p:ph type="sldNum" sz="quarter" idx="11"/>
          </p:nvPr>
        </p:nvSpPr>
        <p:spPr/>
        <p:txBody>
          <a:bodyPr/>
          <a:lstStyle/>
          <a:p>
            <a:fld id="{1B11A555-8F09-43CE-979F-AC44272BE1EC}" type="slidenum">
              <a:rPr lang="de-DE" smtClean="0"/>
              <a:pPr/>
              <a:t>22</a:t>
            </a:fld>
            <a:endParaRPr lang="de-DE" dirty="0"/>
          </a:p>
        </p:txBody>
      </p:sp>
      <p:sp>
        <p:nvSpPr>
          <p:cNvPr id="3" name="Textplatzhalter 2">
            <a:extLst>
              <a:ext uri="{FF2B5EF4-FFF2-40B4-BE49-F238E27FC236}">
                <a16:creationId xmlns:a16="http://schemas.microsoft.com/office/drawing/2014/main" id="{B4565BAF-581C-1FA8-5154-4BAA2A51FF1C}"/>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Erstellen von Pivot-Tabellen</a:t>
            </a:r>
          </a:p>
        </p:txBody>
      </p:sp>
      <p:sp>
        <p:nvSpPr>
          <p:cNvPr id="5" name="Textplatzhalter 4">
            <a:extLst>
              <a:ext uri="{FF2B5EF4-FFF2-40B4-BE49-F238E27FC236}">
                <a16:creationId xmlns:a16="http://schemas.microsoft.com/office/drawing/2014/main" id="{D45C4985-161A-8C8C-8566-96645AB27DC0}"/>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Beispiel: Anteile der bevorzugten Kaffeeart unter den Befragten</a:t>
            </a:r>
          </a:p>
          <a:p>
            <a:endParaRPr lang="de-DE" sz="700"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27768951-E48F-5EF2-A1FA-A67482813EA1}"/>
              </a:ext>
            </a:extLst>
          </p:cNvPr>
          <p:cNvSpPr txBox="1"/>
          <p:nvPr/>
        </p:nvSpPr>
        <p:spPr>
          <a:xfrm>
            <a:off x="243136" y="2228671"/>
            <a:ext cx="5254281" cy="3708708"/>
          </a:xfrm>
          <a:prstGeom prst="rect">
            <a:avLst/>
          </a:prstGeom>
          <a:noFill/>
        </p:spPr>
        <p:txBody>
          <a:bodyPr wrap="square" rtlCol="0">
            <a:spAutoFit/>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Schritt 3: Pivot-Tabelle erstellen</a:t>
            </a:r>
          </a:p>
          <a:p>
            <a:r>
              <a:rPr lang="de-DE" sz="1400" dirty="0">
                <a:latin typeface="Arial" panose="020B0604020202020204" pitchFamily="34" charset="0"/>
                <a:cs typeface="Arial" panose="020B0604020202020204" pitchFamily="34" charset="0"/>
              </a:rPr>
              <a:t>→ Im rechten Feld die Variable „Kaffeeart“ in den Bereich „Zeilen“ ziehen, die Variable „ID“ in den Bereich „Werte“ (Standard: „Anzahl von …“→ Rechtsklick auf „Wertefeldeinstellung“→ „Anzahl“).</a:t>
            </a:r>
          </a:p>
          <a:p>
            <a:r>
              <a:rPr lang="de-DE" sz="1400" dirty="0">
                <a:latin typeface="Arial" panose="020B0604020202020204" pitchFamily="34" charset="0"/>
                <a:cs typeface="Arial" panose="020B0604020202020204" pitchFamily="34" charset="0"/>
              </a:rPr>
              <a:t>→ Es entsteht eine Tabelle im Sheet.</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Schritt 4: Diagramm erstellen</a:t>
            </a:r>
          </a:p>
          <a:p>
            <a:r>
              <a:rPr lang="de-DE" sz="1400" dirty="0">
                <a:latin typeface="Arial" panose="020B0604020202020204" pitchFamily="34" charset="0"/>
                <a:cs typeface="Arial" panose="020B0604020202020204" pitchFamily="34" charset="0"/>
              </a:rPr>
              <a:t>→ Die entstandene Tabelle markieren, mit einem Klick auf „</a:t>
            </a:r>
            <a:r>
              <a:rPr lang="de-DE" sz="1400" dirty="0" err="1">
                <a:latin typeface="Arial" panose="020B0604020202020204" pitchFamily="34" charset="0"/>
                <a:cs typeface="Arial" panose="020B0604020202020204" pitchFamily="34" charset="0"/>
              </a:rPr>
              <a:t>PivotChart</a:t>
            </a:r>
            <a:r>
              <a:rPr lang="de-DE" sz="1400" dirty="0">
                <a:latin typeface="Arial" panose="020B0604020202020204" pitchFamily="34" charset="0"/>
                <a:cs typeface="Arial" panose="020B0604020202020204" pitchFamily="34" charset="0"/>
              </a:rPr>
              <a:t>“ ein passendes Diagramm, z. B. ein Kreisdiagramm, erstellen.</a:t>
            </a:r>
          </a:p>
          <a:p>
            <a:r>
              <a:rPr lang="de-DE" sz="1400" dirty="0">
                <a:latin typeface="Arial" panose="020B0604020202020204" pitchFamily="34" charset="0"/>
                <a:cs typeface="Arial" panose="020B0604020202020204" pitchFamily="34" charset="0"/>
              </a:rPr>
              <a:t>→ Ggf. die Titel, die Formatvorlage und die Farbe noch anpassen (über den Pinsel rechts oben im Diagramm bzw. über Doppelklick auf Achse).</a:t>
            </a:r>
          </a:p>
          <a:p>
            <a:pPr marL="285750" indent="-285750">
              <a:buFont typeface="Arial" panose="020B0604020202020204" pitchFamily="34" charset="0"/>
              <a:buChar char="•"/>
            </a:pPr>
            <a:endParaRPr lang="de-DE" sz="140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209FA572-FDCF-3D39-04F8-935671AC66AB}"/>
              </a:ext>
            </a:extLst>
          </p:cNvPr>
          <p:cNvPicPr>
            <a:picLocks noChangeAspect="1"/>
          </p:cNvPicPr>
          <p:nvPr/>
        </p:nvPicPr>
        <p:blipFill>
          <a:blip r:embed="rId2"/>
          <a:stretch>
            <a:fillRect/>
          </a:stretch>
        </p:blipFill>
        <p:spPr>
          <a:xfrm>
            <a:off x="8033370" y="3294043"/>
            <a:ext cx="3988962" cy="2079127"/>
          </a:xfrm>
          <a:prstGeom prst="rect">
            <a:avLst/>
          </a:prstGeom>
        </p:spPr>
      </p:pic>
      <p:sp>
        <p:nvSpPr>
          <p:cNvPr id="10" name="Rechteck 9">
            <a:extLst>
              <a:ext uri="{FF2B5EF4-FFF2-40B4-BE49-F238E27FC236}">
                <a16:creationId xmlns:a16="http://schemas.microsoft.com/office/drawing/2014/main" id="{701798DE-4846-9CD5-7C58-5ACB2705624E}"/>
              </a:ext>
            </a:extLst>
          </p:cNvPr>
          <p:cNvSpPr/>
          <p:nvPr/>
        </p:nvSpPr>
        <p:spPr>
          <a:xfrm flipV="1">
            <a:off x="11688896" y="3271829"/>
            <a:ext cx="333436" cy="535822"/>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8" name="Grafik 7">
            <a:extLst>
              <a:ext uri="{FF2B5EF4-FFF2-40B4-BE49-F238E27FC236}">
                <a16:creationId xmlns:a16="http://schemas.microsoft.com/office/drawing/2014/main" id="{353D45BC-B3EF-4FE0-D42C-107BEA19FF71}"/>
              </a:ext>
            </a:extLst>
          </p:cNvPr>
          <p:cNvPicPr>
            <a:picLocks noChangeAspect="1"/>
          </p:cNvPicPr>
          <p:nvPr/>
        </p:nvPicPr>
        <p:blipFill>
          <a:blip r:embed="rId3"/>
          <a:stretch>
            <a:fillRect/>
          </a:stretch>
        </p:blipFill>
        <p:spPr>
          <a:xfrm>
            <a:off x="5679802" y="1989498"/>
            <a:ext cx="2129536" cy="4791456"/>
          </a:xfrm>
          <a:prstGeom prst="rect">
            <a:avLst/>
          </a:prstGeom>
        </p:spPr>
      </p:pic>
    </p:spTree>
    <p:extLst>
      <p:ext uri="{BB962C8B-B14F-4D97-AF65-F5344CB8AC3E}">
        <p14:creationId xmlns:p14="http://schemas.microsoft.com/office/powerpoint/2010/main" val="228298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3A5F7-BEC3-2248-E487-FE8AD36B0D2E}"/>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D2E782A-9656-C738-780A-26D43EDE1609}"/>
              </a:ext>
            </a:extLst>
          </p:cNvPr>
          <p:cNvSpPr>
            <a:spLocks noGrp="1"/>
          </p:cNvSpPr>
          <p:nvPr>
            <p:ph type="sldNum" sz="quarter" idx="11"/>
          </p:nvPr>
        </p:nvSpPr>
        <p:spPr/>
        <p:txBody>
          <a:bodyPr/>
          <a:lstStyle/>
          <a:p>
            <a:fld id="{1B11A555-8F09-43CE-979F-AC44272BE1EC}" type="slidenum">
              <a:rPr lang="de-DE" smtClean="0"/>
              <a:pPr/>
              <a:t>23</a:t>
            </a:fld>
            <a:endParaRPr lang="de-DE" dirty="0"/>
          </a:p>
        </p:txBody>
      </p:sp>
      <p:sp>
        <p:nvSpPr>
          <p:cNvPr id="3" name="Textplatzhalter 2">
            <a:extLst>
              <a:ext uri="{FF2B5EF4-FFF2-40B4-BE49-F238E27FC236}">
                <a16:creationId xmlns:a16="http://schemas.microsoft.com/office/drawing/2014/main" id="{E84A7AAB-455E-D30D-AF2E-081ECC03374A}"/>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Diagramme im Beispieldatensatz</a:t>
            </a:r>
          </a:p>
        </p:txBody>
      </p:sp>
      <p:sp>
        <p:nvSpPr>
          <p:cNvPr id="6" name="Geschweifte Klammer rechts 5">
            <a:extLst>
              <a:ext uri="{FF2B5EF4-FFF2-40B4-BE49-F238E27FC236}">
                <a16:creationId xmlns:a16="http://schemas.microsoft.com/office/drawing/2014/main" id="{2ED02704-1B35-1B38-A8DD-5222880D1D4B}"/>
              </a:ext>
            </a:extLst>
          </p:cNvPr>
          <p:cNvSpPr/>
          <p:nvPr/>
        </p:nvSpPr>
        <p:spPr>
          <a:xfrm>
            <a:off x="6547064" y="1612504"/>
            <a:ext cx="1627452" cy="41753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247D393B-7EBB-330D-526B-95B7AAAB4682}"/>
              </a:ext>
            </a:extLst>
          </p:cNvPr>
          <p:cNvSpPr txBox="1"/>
          <p:nvPr/>
        </p:nvSpPr>
        <p:spPr>
          <a:xfrm>
            <a:off x="8516039" y="2468748"/>
            <a:ext cx="3007605" cy="2154436"/>
          </a:xfrm>
          <a:prstGeom prst="rect">
            <a:avLst/>
          </a:prstGeom>
          <a:noFill/>
          <a:ln>
            <a:solidFill>
              <a:schemeClr val="tx1"/>
            </a:solidFill>
          </a:ln>
        </p:spPr>
        <p:txBody>
          <a:bodyPr wrap="square" rtlCol="0">
            <a:spAutoFit/>
          </a:bodyPr>
          <a:lstStyle/>
          <a:p>
            <a:r>
              <a:rPr lang="de-DE" sz="1600" dirty="0">
                <a:latin typeface="Arial" panose="020B0604020202020204" pitchFamily="34" charset="0"/>
                <a:cs typeface="Arial" panose="020B0604020202020204" pitchFamily="34" charset="0"/>
              </a:rPr>
              <a:t>Das Kreisdiagramm zeigt die prozentualen Anteile der bevorzugten Kaffeearten unter den Befragten.</a:t>
            </a:r>
          </a:p>
          <a:p>
            <a:r>
              <a:rPr lang="de-DE" sz="1400" dirty="0">
                <a:latin typeface="Arial" panose="020B0604020202020204" pitchFamily="34" charset="0"/>
                <a:cs typeface="Arial" panose="020B0604020202020204" pitchFamily="34" charset="0"/>
              </a:rPr>
              <a:t>→ Die Darstellung macht auf einen Blick sichtbar, welche Kaffeearten besonders häufig gewählt wurden und wie groß deren jeweiliger Anteil an der Gesamtgruppe ist.</a:t>
            </a:r>
          </a:p>
        </p:txBody>
      </p:sp>
      <p:pic>
        <p:nvPicPr>
          <p:cNvPr id="10" name="Grafik 9">
            <a:extLst>
              <a:ext uri="{FF2B5EF4-FFF2-40B4-BE49-F238E27FC236}">
                <a16:creationId xmlns:a16="http://schemas.microsoft.com/office/drawing/2014/main" id="{32D34B12-49BA-5312-98EE-677A9DE09C50}"/>
              </a:ext>
            </a:extLst>
          </p:cNvPr>
          <p:cNvPicPr>
            <a:picLocks noChangeAspect="1"/>
          </p:cNvPicPr>
          <p:nvPr/>
        </p:nvPicPr>
        <p:blipFill>
          <a:blip r:embed="rId2"/>
          <a:stretch>
            <a:fillRect/>
          </a:stretch>
        </p:blipFill>
        <p:spPr>
          <a:xfrm>
            <a:off x="456946" y="1755409"/>
            <a:ext cx="5858764" cy="3889585"/>
          </a:xfrm>
          <a:prstGeom prst="rect">
            <a:avLst/>
          </a:prstGeom>
        </p:spPr>
      </p:pic>
    </p:spTree>
    <p:extLst>
      <p:ext uri="{BB962C8B-B14F-4D97-AF65-F5344CB8AC3E}">
        <p14:creationId xmlns:p14="http://schemas.microsoft.com/office/powerpoint/2010/main" val="302454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91679-BFC1-6030-B5DE-0B5325F52450}"/>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A7B4F23-FF96-D431-F4B0-49D6AB8B2043}"/>
              </a:ext>
            </a:extLst>
          </p:cNvPr>
          <p:cNvSpPr>
            <a:spLocks noGrp="1"/>
          </p:cNvSpPr>
          <p:nvPr>
            <p:ph type="sldNum" sz="quarter" idx="11"/>
          </p:nvPr>
        </p:nvSpPr>
        <p:spPr/>
        <p:txBody>
          <a:bodyPr/>
          <a:lstStyle/>
          <a:p>
            <a:fld id="{1B11A555-8F09-43CE-979F-AC44272BE1EC}" type="slidenum">
              <a:rPr lang="de-DE" smtClean="0"/>
              <a:pPr/>
              <a:t>24</a:t>
            </a:fld>
            <a:endParaRPr lang="de-DE" dirty="0"/>
          </a:p>
        </p:txBody>
      </p:sp>
      <p:sp>
        <p:nvSpPr>
          <p:cNvPr id="3" name="Textplatzhalter 2">
            <a:extLst>
              <a:ext uri="{FF2B5EF4-FFF2-40B4-BE49-F238E27FC236}">
                <a16:creationId xmlns:a16="http://schemas.microsoft.com/office/drawing/2014/main" id="{08D5E50B-D4F3-5D3C-CE54-65C47AA2DFEA}"/>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Diagramme im Beispieldatensatz</a:t>
            </a: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F37A9BC6-5F33-41CE-B48A-8C520209CE79}"/>
              </a:ext>
            </a:extLst>
          </p:cNvPr>
          <p:cNvSpPr>
            <a:spLocks noGrp="1"/>
          </p:cNvSpPr>
          <p:nvPr>
            <p:ph type="ftr" sz="quarter" idx="3"/>
          </p:nvPr>
        </p:nvSpPr>
        <p:spPr/>
        <p:txBody>
          <a:bodyPr/>
          <a:lstStyle/>
          <a:p>
            <a:r>
              <a:rPr lang="de-DE"/>
              <a:t>Katholische Universität Eichstätt-Ingolstadt</a:t>
            </a:r>
            <a:endParaRPr lang="de-DE" dirty="0"/>
          </a:p>
        </p:txBody>
      </p:sp>
      <p:sp>
        <p:nvSpPr>
          <p:cNvPr id="7" name="Geschweifte Klammer rechts 6">
            <a:extLst>
              <a:ext uri="{FF2B5EF4-FFF2-40B4-BE49-F238E27FC236}">
                <a16:creationId xmlns:a16="http://schemas.microsoft.com/office/drawing/2014/main" id="{86440503-C724-E299-A981-9303A404A2E3}"/>
              </a:ext>
            </a:extLst>
          </p:cNvPr>
          <p:cNvSpPr/>
          <p:nvPr/>
        </p:nvSpPr>
        <p:spPr>
          <a:xfrm>
            <a:off x="6205541" y="1597446"/>
            <a:ext cx="1627452" cy="41753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B0BE1CF4-9F52-6264-A444-5080E71DFD0B}"/>
              </a:ext>
            </a:extLst>
          </p:cNvPr>
          <p:cNvSpPr txBox="1"/>
          <p:nvPr/>
        </p:nvSpPr>
        <p:spPr>
          <a:xfrm>
            <a:off x="8039099" y="1918714"/>
            <a:ext cx="2919470" cy="2308324"/>
          </a:xfrm>
          <a:prstGeom prst="rect">
            <a:avLst/>
          </a:prstGeom>
          <a:noFill/>
          <a:ln>
            <a:solidFill>
              <a:schemeClr val="tx1"/>
            </a:solidFill>
          </a:ln>
        </p:spPr>
        <p:txBody>
          <a:bodyPr wrap="square" rtlCol="0">
            <a:spAutoFit/>
          </a:bodyPr>
          <a:lstStyle/>
          <a:p>
            <a:r>
              <a:rPr lang="de-DE" sz="1600" dirty="0">
                <a:latin typeface="Arial" panose="020B0604020202020204" pitchFamily="34" charset="0"/>
                <a:cs typeface="Arial" panose="020B0604020202020204" pitchFamily="34" charset="0"/>
              </a:rPr>
              <a:t>Das Diagramm stellt dar, wie sich die Anzahl der täglich konsumierten Tassen Kaffee unter den befragten Studierenden verteilt. Die x-Achse zeigt die Anzahl der Tassen pro Tag, die y-Achse die Anzahl der Personen mit diesem Konsumverhalten. </a:t>
            </a:r>
          </a:p>
        </p:txBody>
      </p:sp>
      <p:pic>
        <p:nvPicPr>
          <p:cNvPr id="10" name="Grafik 9">
            <a:extLst>
              <a:ext uri="{FF2B5EF4-FFF2-40B4-BE49-F238E27FC236}">
                <a16:creationId xmlns:a16="http://schemas.microsoft.com/office/drawing/2014/main" id="{19FA79F1-3735-F48A-E81B-F18A73A0DD97}"/>
              </a:ext>
            </a:extLst>
          </p:cNvPr>
          <p:cNvPicPr>
            <a:picLocks noChangeAspect="1"/>
          </p:cNvPicPr>
          <p:nvPr/>
        </p:nvPicPr>
        <p:blipFill>
          <a:blip r:embed="rId2"/>
          <a:stretch>
            <a:fillRect/>
          </a:stretch>
        </p:blipFill>
        <p:spPr>
          <a:xfrm>
            <a:off x="243136" y="2005008"/>
            <a:ext cx="6316003" cy="3255546"/>
          </a:xfrm>
          <a:prstGeom prst="rect">
            <a:avLst/>
          </a:prstGeom>
        </p:spPr>
      </p:pic>
      <p:sp>
        <p:nvSpPr>
          <p:cNvPr id="11" name="Textfeld 10">
            <a:extLst>
              <a:ext uri="{FF2B5EF4-FFF2-40B4-BE49-F238E27FC236}">
                <a16:creationId xmlns:a16="http://schemas.microsoft.com/office/drawing/2014/main" id="{2D3F36EC-2CC6-4328-7EA1-F2F396BB0EB6}"/>
              </a:ext>
            </a:extLst>
          </p:cNvPr>
          <p:cNvSpPr txBox="1"/>
          <p:nvPr/>
        </p:nvSpPr>
        <p:spPr>
          <a:xfrm>
            <a:off x="7743863" y="4514699"/>
            <a:ext cx="3509943" cy="1384995"/>
          </a:xfrm>
          <a:prstGeom prst="rect">
            <a:avLst/>
          </a:prstGeom>
          <a:noFill/>
          <a:ln>
            <a:solidFill>
              <a:srgbClr val="232F66"/>
            </a:solidFill>
          </a:ln>
        </p:spPr>
        <p:txBody>
          <a:bodyPr wrap="square" rtlCol="0">
            <a:spAutoFit/>
          </a:bodyPr>
          <a:lstStyle/>
          <a:p>
            <a:r>
              <a:rPr lang="de-DE" sz="1400" dirty="0">
                <a:latin typeface="Arial" panose="020B0604020202020204" pitchFamily="34" charset="0"/>
                <a:cs typeface="Arial" panose="020B0604020202020204" pitchFamily="34" charset="0"/>
              </a:rPr>
              <a:t>Hinweis:</a:t>
            </a:r>
          </a:p>
          <a:p>
            <a:r>
              <a:rPr lang="de-DE" sz="1400" dirty="0">
                <a:latin typeface="Arial" panose="020B0604020202020204" pitchFamily="34" charset="0"/>
                <a:cs typeface="Arial" panose="020B0604020202020204" pitchFamily="34" charset="0"/>
              </a:rPr>
              <a:t>Ist man nicht an absoluten Häufigkeiten, sondern relativen interessiert, kann man sich in der Pivot-Tabelle über Rechtsklick → „Werte anzeigen als …“ auch Prozente ausgeben lassen.</a:t>
            </a:r>
            <a:endParaRPr lang="de-DE" sz="1400" dirty="0"/>
          </a:p>
        </p:txBody>
      </p:sp>
      <p:pic>
        <p:nvPicPr>
          <p:cNvPr id="12" name="Grafik 11" descr="Ein Bild, das Clipart, Zeichnung, Darstellung, Cartoon enthält.&#10;&#10;KI-generierte Inhalte können fehlerhaft sein.">
            <a:extLst>
              <a:ext uri="{FF2B5EF4-FFF2-40B4-BE49-F238E27FC236}">
                <a16:creationId xmlns:a16="http://schemas.microsoft.com/office/drawing/2014/main" id="{0186B0A6-2D6E-1871-BE1A-6DF24CDC8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959" y="4504876"/>
            <a:ext cx="645706" cy="746371"/>
          </a:xfrm>
          <a:prstGeom prst="rect">
            <a:avLst/>
          </a:prstGeom>
        </p:spPr>
      </p:pic>
    </p:spTree>
    <p:extLst>
      <p:ext uri="{BB962C8B-B14F-4D97-AF65-F5344CB8AC3E}">
        <p14:creationId xmlns:p14="http://schemas.microsoft.com/office/powerpoint/2010/main" val="937710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E19D0-B0DF-2B39-E01C-78ED1C99B1CE}"/>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6A72839-DCB0-2045-36A6-F4E3F3FF707C}"/>
              </a:ext>
            </a:extLst>
          </p:cNvPr>
          <p:cNvSpPr>
            <a:spLocks noGrp="1"/>
          </p:cNvSpPr>
          <p:nvPr>
            <p:ph type="sldNum" sz="quarter" idx="11"/>
          </p:nvPr>
        </p:nvSpPr>
        <p:spPr/>
        <p:txBody>
          <a:bodyPr/>
          <a:lstStyle/>
          <a:p>
            <a:fld id="{1B11A555-8F09-43CE-979F-AC44272BE1EC}" type="slidenum">
              <a:rPr lang="de-DE" smtClean="0"/>
              <a:pPr/>
              <a:t>25</a:t>
            </a:fld>
            <a:endParaRPr lang="de-DE" dirty="0"/>
          </a:p>
        </p:txBody>
      </p:sp>
      <p:sp>
        <p:nvSpPr>
          <p:cNvPr id="3" name="Textplatzhalter 2">
            <a:extLst>
              <a:ext uri="{FF2B5EF4-FFF2-40B4-BE49-F238E27FC236}">
                <a16:creationId xmlns:a16="http://schemas.microsoft.com/office/drawing/2014/main" id="{B4BA9384-F755-6F29-BA97-D4C2881EE72F}"/>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Pivot-Tabellen</a:t>
            </a:r>
          </a:p>
        </p:txBody>
      </p:sp>
      <p:sp>
        <p:nvSpPr>
          <p:cNvPr id="4" name="Fußzeilenplatzhalter 3">
            <a:extLst>
              <a:ext uri="{FF2B5EF4-FFF2-40B4-BE49-F238E27FC236}">
                <a16:creationId xmlns:a16="http://schemas.microsoft.com/office/drawing/2014/main" id="{2B896358-66B7-EBD8-1D88-3071B46059E4}"/>
              </a:ext>
            </a:extLst>
          </p:cNvPr>
          <p:cNvSpPr>
            <a:spLocks noGrp="1"/>
          </p:cNvSpPr>
          <p:nvPr>
            <p:ph type="ftr" sz="quarter" idx="3"/>
          </p:nvPr>
        </p:nvSpPr>
        <p:spPr/>
        <p:txBody>
          <a:bodyPr/>
          <a:lstStyle/>
          <a:p>
            <a:r>
              <a:rPr lang="de-DE" dirty="0"/>
              <a:t>Katholische Universität Eichstätt-Ingolstadt</a:t>
            </a:r>
          </a:p>
        </p:txBody>
      </p:sp>
      <p:sp>
        <p:nvSpPr>
          <p:cNvPr id="5" name="Textplatzhalter 4">
            <a:extLst>
              <a:ext uri="{FF2B5EF4-FFF2-40B4-BE49-F238E27FC236}">
                <a16:creationId xmlns:a16="http://schemas.microsoft.com/office/drawing/2014/main" id="{5E3131CC-FC26-A06C-6BE0-05A8D854A6C9}"/>
              </a:ext>
            </a:extLst>
          </p:cNvPr>
          <p:cNvSpPr>
            <a:spLocks noGrp="1"/>
          </p:cNvSpPr>
          <p:nvPr>
            <p:ph type="body" sz="quarter" idx="25"/>
          </p:nvPr>
        </p:nvSpPr>
        <p:spPr/>
        <p:txBody>
          <a:bodyPr/>
          <a:lstStyle/>
          <a:p>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F824E9FF-AE80-4A19-36F2-AAB1ADA051E2}"/>
              </a:ext>
            </a:extLst>
          </p:cNvPr>
          <p:cNvSpPr txBox="1"/>
          <p:nvPr/>
        </p:nvSpPr>
        <p:spPr>
          <a:xfrm>
            <a:off x="243136" y="1388125"/>
            <a:ext cx="8888753" cy="473719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1000"/>
              </a:spcBef>
              <a:spcAft>
                <a:spcPts val="0"/>
              </a:spcAft>
              <a:buClrTx/>
              <a:buSzTx/>
              <a:buFont typeface="Wingdings" panose="05000000000000000000" pitchFamily="2" charset="2"/>
              <a:buNone/>
              <a:tabLst/>
              <a:defRPr/>
            </a:pPr>
            <a:r>
              <a:rPr kumimoji="0" lang="de-DE" sz="1800" b="0" i="0" u="none" strike="noStrike" kern="1200" cap="none" spc="0" normalizeH="0" baseline="0" noProof="0" dirty="0">
                <a:ln>
                  <a:noFill/>
                </a:ln>
                <a:solidFill>
                  <a:srgbClr val="232F66"/>
                </a:solidFill>
                <a:effectLst/>
                <a:uLnTx/>
                <a:uFillTx/>
                <a:latin typeface="Arial" panose="020B0604020202020204" pitchFamily="34" charset="0"/>
                <a:ea typeface="+mn-ea"/>
                <a:cs typeface="Arial" panose="020B0604020202020204" pitchFamily="34" charset="0"/>
              </a:rPr>
              <a:t>Bisher wurden nur einzelne Variablen betrachtet, also jeweils eine Kategorie in den Spalten (z. B. Kaffeeart). </a:t>
            </a:r>
          </a:p>
          <a:p>
            <a:pPr marL="0" marR="0" lvl="0" indent="0" algn="l" defTabSz="914400" rtl="0" eaLnBrk="1" fontAlgn="auto" latinLnBrk="0" hangingPunct="1">
              <a:lnSpc>
                <a:spcPct val="110000"/>
              </a:lnSpc>
              <a:spcBef>
                <a:spcPts val="1000"/>
              </a:spcBef>
              <a:spcAft>
                <a:spcPts val="0"/>
              </a:spcAft>
              <a:buClrTx/>
              <a:buSzTx/>
              <a:buFont typeface="Wingdings" panose="05000000000000000000" pitchFamily="2" charset="2"/>
              <a:buNone/>
              <a:tabLst/>
              <a:defRPr/>
            </a:pPr>
            <a:r>
              <a:rPr kumimoji="0" lang="de-DE" sz="1600" b="0" i="0" u="none" strike="noStrike" kern="1200" cap="none" spc="0" normalizeH="0" baseline="0" noProof="0" dirty="0">
                <a:ln>
                  <a:noFill/>
                </a:ln>
                <a:solidFill>
                  <a:srgbClr val="232F66"/>
                </a:solidFill>
                <a:effectLst/>
                <a:uLnTx/>
                <a:uFillTx/>
                <a:latin typeface="Arial" panose="020B0604020202020204" pitchFamily="34" charset="0"/>
                <a:ea typeface="+mn-ea"/>
                <a:cs typeface="Arial" panose="020B0604020202020204" pitchFamily="34" charset="0"/>
              </a:rPr>
              <a:t>→ Möchte man jedoch den Zusammenhang zwischen zwei Variablen untersuchen, beispielsweise wie sich das Geschlecht je nach Semesterzahl verteilt, müssen zwei Merkmale gleichzeitig einbezogen werden (hier Geschlecht, Semesterzahl)</a:t>
            </a:r>
          </a:p>
          <a:p>
            <a:pPr marL="0" marR="0" lvl="0" indent="0" algn="l" defTabSz="914400" rtl="0" eaLnBrk="1" fontAlgn="auto" latinLnBrk="0" hangingPunct="1">
              <a:lnSpc>
                <a:spcPct val="110000"/>
              </a:lnSpc>
              <a:spcBef>
                <a:spcPts val="1000"/>
              </a:spcBef>
              <a:spcAft>
                <a:spcPts val="0"/>
              </a:spcAft>
              <a:buClrTx/>
              <a:buSzTx/>
              <a:buFont typeface="Wingdings" panose="05000000000000000000" pitchFamily="2" charset="2"/>
              <a:buNone/>
              <a:tabLst/>
              <a:defRPr/>
            </a:pPr>
            <a:r>
              <a:rPr kumimoji="0" lang="de-DE" sz="1600" b="0" i="0" u="none" strike="noStrike" kern="1200" cap="none" spc="0" normalizeH="0" baseline="0" noProof="0" dirty="0">
                <a:ln>
                  <a:noFill/>
                </a:ln>
                <a:solidFill>
                  <a:srgbClr val="232F66"/>
                </a:solidFill>
                <a:effectLst/>
                <a:uLnTx/>
                <a:uFillTx/>
                <a:latin typeface="Arial" panose="020B0604020202020204" pitchFamily="34" charset="0"/>
                <a:ea typeface="+mn-ea"/>
                <a:cs typeface="Arial" panose="020B0604020202020204" pitchFamily="34" charset="0"/>
              </a:rPr>
              <a:t>→ Hierfür sind Kreuztabellen (Pivot-Tabellen) besonders geeignet, da sie Daten nach zwei oder mehr Kategorien gleichzeitig gruppieren und auswerten können.</a:t>
            </a:r>
          </a:p>
          <a:p>
            <a:pPr marL="0" marR="0" lvl="0" indent="0" algn="l" defTabSz="914400" rtl="0" eaLnBrk="1" fontAlgn="auto" latinLnBrk="0" hangingPunct="1">
              <a:lnSpc>
                <a:spcPct val="110000"/>
              </a:lnSpc>
              <a:spcBef>
                <a:spcPts val="1000"/>
              </a:spcBef>
              <a:spcAft>
                <a:spcPts val="0"/>
              </a:spcAft>
              <a:buClrTx/>
              <a:buSzTx/>
              <a:buFont typeface="Wingdings" panose="05000000000000000000" pitchFamily="2" charset="2"/>
              <a:buNone/>
              <a:tabLst/>
              <a:defRPr/>
            </a:pPr>
            <a:endParaRPr kumimoji="0" lang="de-DE" sz="1600" b="0" i="0" u="none" strike="noStrike" kern="1200" cap="none" spc="0" normalizeH="0" baseline="0" noProof="0" dirty="0">
              <a:ln>
                <a:noFill/>
              </a:ln>
              <a:solidFill>
                <a:srgbClr val="232F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Font typeface="Wingdings" panose="05000000000000000000" pitchFamily="2" charset="2"/>
              <a:buNone/>
              <a:tabLst/>
              <a:defRPr/>
            </a:pPr>
            <a:r>
              <a:rPr kumimoji="0" lang="de-DE" sz="1600" b="0" i="0" u="none" strike="noStrike" kern="1200" cap="none" spc="0" normalizeH="0" baseline="0" noProof="0" dirty="0">
                <a:ln>
                  <a:noFill/>
                </a:ln>
                <a:solidFill>
                  <a:srgbClr val="232F66"/>
                </a:solidFill>
                <a:effectLst/>
                <a:uLnTx/>
                <a:uFillTx/>
                <a:latin typeface="Arial" panose="020B0604020202020204" pitchFamily="34" charset="0"/>
                <a:ea typeface="+mn-ea"/>
                <a:cs typeface="Arial" panose="020B0604020202020204" pitchFamily="34" charset="0"/>
              </a:rPr>
              <a:t>Dazu muss man „Schritt 3: Pivot-Tabelle erstellen“ (Folie 21) ein wenig anpassen:</a:t>
            </a:r>
          </a:p>
          <a:p>
            <a:pPr marL="0" marR="0" lvl="0" indent="0" algn="l" defTabSz="914400" rtl="0" eaLnBrk="1" fontAlgn="auto" latinLnBrk="0" hangingPunct="1">
              <a:lnSpc>
                <a:spcPct val="110000"/>
              </a:lnSpc>
              <a:spcBef>
                <a:spcPts val="1000"/>
              </a:spcBef>
              <a:spcAft>
                <a:spcPts val="0"/>
              </a:spcAft>
              <a:buClrTx/>
              <a:buSzTx/>
              <a:buFont typeface="Wingdings" panose="05000000000000000000" pitchFamily="2" charset="2"/>
              <a:buNone/>
              <a:tabLst/>
              <a:defRPr/>
            </a:pPr>
            <a:br>
              <a:rPr kumimoji="0" lang="de-DE" sz="100" b="0" i="0" u="none" strike="noStrike" kern="1200" cap="none" spc="0" normalizeH="0" baseline="0" noProof="0" dirty="0">
                <a:ln>
                  <a:noFill/>
                </a:ln>
                <a:solidFill>
                  <a:srgbClr val="232F66"/>
                </a:solidFill>
                <a:effectLst/>
                <a:uLnTx/>
                <a:uFillTx/>
                <a:latin typeface="HelveticaNeueLT Com 45 Lt" panose="020B0403020202020204" pitchFamily="34" charset="0"/>
                <a:ea typeface="+mn-ea"/>
                <a:cs typeface="+mn-cs"/>
              </a:rPr>
            </a:br>
            <a:r>
              <a:rPr kumimoji="0" lang="de-DE" sz="1400" b="0" i="0" u="none" strike="noStrike" kern="1200" cap="none" spc="0" normalizeH="0" baseline="0" noProof="0" dirty="0">
                <a:ln>
                  <a:noFill/>
                </a:ln>
                <a:solidFill>
                  <a:srgbClr val="232F66"/>
                </a:solidFill>
                <a:effectLst/>
                <a:uLnTx/>
                <a:uFillTx/>
                <a:latin typeface="Arial" panose="020B0604020202020204" pitchFamily="34" charset="0"/>
                <a:ea typeface="+mn-ea"/>
                <a:cs typeface="Arial" panose="020B0604020202020204" pitchFamily="34" charset="0"/>
              </a:rPr>
              <a:t>→ Ziehe im rechten Pivot-Tabellen-Feld die Variable „Semesterzahl“ in den Bereich „Zeilen“</a:t>
            </a:r>
          </a:p>
          <a:p>
            <a:pPr marL="0" marR="0" lvl="0" indent="0" algn="l" defTabSz="914400" rtl="0" eaLnBrk="1" fontAlgn="auto" latinLnBrk="0" hangingPunct="1">
              <a:lnSpc>
                <a:spcPct val="110000"/>
              </a:lnSpc>
              <a:spcBef>
                <a:spcPts val="1000"/>
              </a:spcBef>
              <a:spcAft>
                <a:spcPts val="0"/>
              </a:spcAft>
              <a:buClrTx/>
              <a:buSzTx/>
              <a:buFont typeface="Wingdings" panose="05000000000000000000" pitchFamily="2" charset="2"/>
              <a:buNone/>
              <a:tabLst/>
              <a:defRPr/>
            </a:pPr>
            <a:r>
              <a:rPr kumimoji="0" lang="de-DE" sz="1400" b="0" i="0" u="none" strike="noStrike" kern="1200" cap="none" spc="0" normalizeH="0" baseline="0" noProof="0" dirty="0">
                <a:ln>
                  <a:noFill/>
                </a:ln>
                <a:solidFill>
                  <a:srgbClr val="232F66"/>
                </a:solidFill>
                <a:effectLst/>
                <a:uLnTx/>
                <a:uFillTx/>
                <a:latin typeface="Arial" panose="020B0604020202020204" pitchFamily="34" charset="0"/>
                <a:ea typeface="+mn-ea"/>
                <a:cs typeface="Arial" panose="020B0604020202020204" pitchFamily="34" charset="0"/>
              </a:rPr>
              <a:t>→ Um eine Kreuzung mit einer zweiten Variable darzustellen, ziehe diese (z. B. „Geschlecht“) in den Bereich „Spalten“</a:t>
            </a:r>
          </a:p>
          <a:p>
            <a:pPr marL="0" marR="0" lvl="0" indent="0" algn="l" defTabSz="914400" rtl="0" eaLnBrk="1" fontAlgn="auto" latinLnBrk="0" hangingPunct="1">
              <a:lnSpc>
                <a:spcPct val="110000"/>
              </a:lnSpc>
              <a:spcBef>
                <a:spcPts val="1000"/>
              </a:spcBef>
              <a:spcAft>
                <a:spcPts val="0"/>
              </a:spcAft>
              <a:buClrTx/>
              <a:buSzTx/>
              <a:buFont typeface="Wingdings" panose="05000000000000000000" pitchFamily="2" charset="2"/>
              <a:buNone/>
              <a:tabLst/>
              <a:defRPr/>
            </a:pPr>
            <a:r>
              <a:rPr kumimoji="0" lang="de-DE" sz="1400" b="0" i="0" u="none" strike="noStrike" kern="1200" cap="none" spc="0" normalizeH="0" baseline="0" noProof="0" dirty="0">
                <a:ln>
                  <a:noFill/>
                </a:ln>
                <a:solidFill>
                  <a:srgbClr val="232F66"/>
                </a:solidFill>
                <a:effectLst/>
                <a:uLnTx/>
                <a:uFillTx/>
                <a:latin typeface="Arial" panose="020B0604020202020204" pitchFamily="34" charset="0"/>
                <a:ea typeface="+mn-ea"/>
                <a:cs typeface="Arial" panose="020B0604020202020204" pitchFamily="34" charset="0"/>
              </a:rPr>
              <a:t>→ Ziehe die Variable „ID“ in den Bereich „Werte“ (Standard: „Anzahl von …“)</a:t>
            </a:r>
          </a:p>
          <a:p>
            <a:endParaRPr lang="de-DE" dirty="0"/>
          </a:p>
        </p:txBody>
      </p:sp>
      <p:pic>
        <p:nvPicPr>
          <p:cNvPr id="9" name="Grafik 8">
            <a:extLst>
              <a:ext uri="{FF2B5EF4-FFF2-40B4-BE49-F238E27FC236}">
                <a16:creationId xmlns:a16="http://schemas.microsoft.com/office/drawing/2014/main" id="{A8BC32B1-3110-31E3-2D27-F08CFF5E30D0}"/>
              </a:ext>
            </a:extLst>
          </p:cNvPr>
          <p:cNvPicPr>
            <a:picLocks noChangeAspect="1"/>
          </p:cNvPicPr>
          <p:nvPr/>
        </p:nvPicPr>
        <p:blipFill>
          <a:blip r:embed="rId2"/>
          <a:stretch>
            <a:fillRect/>
          </a:stretch>
        </p:blipFill>
        <p:spPr>
          <a:xfrm>
            <a:off x="9225679" y="539814"/>
            <a:ext cx="2572621" cy="5876015"/>
          </a:xfrm>
          <a:prstGeom prst="rect">
            <a:avLst/>
          </a:prstGeom>
        </p:spPr>
      </p:pic>
    </p:spTree>
    <p:extLst>
      <p:ext uri="{BB962C8B-B14F-4D97-AF65-F5344CB8AC3E}">
        <p14:creationId xmlns:p14="http://schemas.microsoft.com/office/powerpoint/2010/main" val="243980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47C79-EA20-1C88-4627-57BCB49CB021}"/>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4F1255E-2EF1-F5C0-0000-A97711FA7F49}"/>
              </a:ext>
            </a:extLst>
          </p:cNvPr>
          <p:cNvSpPr>
            <a:spLocks noGrp="1"/>
          </p:cNvSpPr>
          <p:nvPr>
            <p:ph type="sldNum" sz="quarter" idx="11"/>
          </p:nvPr>
        </p:nvSpPr>
        <p:spPr/>
        <p:txBody>
          <a:bodyPr/>
          <a:lstStyle/>
          <a:p>
            <a:fld id="{1B11A555-8F09-43CE-979F-AC44272BE1EC}" type="slidenum">
              <a:rPr lang="de-DE" smtClean="0"/>
              <a:pPr/>
              <a:t>26</a:t>
            </a:fld>
            <a:endParaRPr lang="de-DE" dirty="0"/>
          </a:p>
        </p:txBody>
      </p:sp>
      <p:sp>
        <p:nvSpPr>
          <p:cNvPr id="3" name="Textplatzhalter 2">
            <a:extLst>
              <a:ext uri="{FF2B5EF4-FFF2-40B4-BE49-F238E27FC236}">
                <a16:creationId xmlns:a16="http://schemas.microsoft.com/office/drawing/2014/main" id="{AB80C5B5-A9ED-5888-58B8-BC866125C6ED}"/>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Visualisierung der Daten: Diagramme im Beispieldatensatz</a:t>
            </a: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FAF472CA-C432-3264-B206-293675797BD9}"/>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925D3683-5BFB-9ED9-EF4A-6D2490025BB7}"/>
              </a:ext>
            </a:extLst>
          </p:cNvPr>
          <p:cNvSpPr>
            <a:spLocks noGrp="1"/>
          </p:cNvSpPr>
          <p:nvPr>
            <p:ph type="body" sz="quarter" idx="25"/>
          </p:nvPr>
        </p:nvSpPr>
        <p:spPr/>
        <p:txBody>
          <a:bodyPr/>
          <a:lstStyle/>
          <a:p>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A254D5E6-2165-162A-537B-F5E67D19F58D}"/>
              </a:ext>
            </a:extLst>
          </p:cNvPr>
          <p:cNvSpPr txBox="1"/>
          <p:nvPr/>
        </p:nvSpPr>
        <p:spPr>
          <a:xfrm>
            <a:off x="8650172" y="2290614"/>
            <a:ext cx="2655065" cy="3108543"/>
          </a:xfrm>
          <a:prstGeom prst="rect">
            <a:avLst/>
          </a:prstGeom>
          <a:noFill/>
          <a:ln>
            <a:solidFill>
              <a:srgbClr val="232F66"/>
            </a:solidFill>
          </a:ln>
        </p:spPr>
        <p:txBody>
          <a:bodyPr wrap="square" rtlCol="0">
            <a:spAutoFit/>
          </a:bodyPr>
          <a:lstStyle/>
          <a:p>
            <a:r>
              <a:rPr lang="de-DE" sz="1400" dirty="0">
                <a:latin typeface="Arial" panose="020B0604020202020204" pitchFamily="34" charset="0"/>
                <a:cs typeface="Arial" panose="020B0604020202020204" pitchFamily="34" charset="0"/>
              </a:rPr>
              <a:t>Das Diagramm zeigt, wie das Geschlecht der Studierenden nach Semesterzahl verteilt ist. </a:t>
            </a:r>
          </a:p>
          <a:p>
            <a:r>
              <a:rPr lang="de-DE" sz="1400" dirty="0">
                <a:latin typeface="Arial" panose="020B0604020202020204" pitchFamily="34" charset="0"/>
                <a:cs typeface="Arial" panose="020B0604020202020204" pitchFamily="34" charset="0"/>
              </a:rPr>
              <a:t>Es lässt sich zum Beispiel ablesen, dass </a:t>
            </a:r>
          </a:p>
          <a:p>
            <a:pPr marL="285750" indent="-285750">
              <a:buFontTx/>
              <a:buChar char="-"/>
            </a:pPr>
            <a:r>
              <a:rPr lang="de-DE" sz="1400" dirty="0">
                <a:latin typeface="Arial" panose="020B0604020202020204" pitchFamily="34" charset="0"/>
                <a:cs typeface="Arial" panose="020B0604020202020204" pitchFamily="34" charset="0"/>
              </a:rPr>
              <a:t>nur männliche Studierende aus dem 6. Semester an der Befragung teilgenommen haben </a:t>
            </a:r>
          </a:p>
          <a:p>
            <a:pPr marL="285750" indent="-285750">
              <a:buFontTx/>
              <a:buChar char="-"/>
            </a:pPr>
            <a:r>
              <a:rPr lang="de-DE" sz="1400" dirty="0">
                <a:latin typeface="Arial" panose="020B0604020202020204" pitchFamily="34" charset="0"/>
                <a:cs typeface="Arial" panose="020B0604020202020204" pitchFamily="34" charset="0"/>
              </a:rPr>
              <a:t> 1 männlicher und 3 weibliche Studierende aus dem dritten Semester vertreten sind</a:t>
            </a:r>
          </a:p>
          <a:p>
            <a:pPr marL="285750" indent="-285750">
              <a:buFontTx/>
              <a:buChar char="-"/>
            </a:pPr>
            <a:r>
              <a:rPr lang="de-DE" sz="1400" dirty="0">
                <a:latin typeface="Arial" panose="020B0604020202020204" pitchFamily="34" charset="0"/>
                <a:cs typeface="Arial" panose="020B0604020202020204" pitchFamily="34" charset="0"/>
              </a:rPr>
              <a:t>…</a:t>
            </a:r>
          </a:p>
        </p:txBody>
      </p:sp>
      <p:sp>
        <p:nvSpPr>
          <p:cNvPr id="9" name="Geschweifte Klammer rechts 8">
            <a:extLst>
              <a:ext uri="{FF2B5EF4-FFF2-40B4-BE49-F238E27FC236}">
                <a16:creationId xmlns:a16="http://schemas.microsoft.com/office/drawing/2014/main" id="{A6B5922A-234B-8A78-777E-F97F3020EBAA}"/>
              </a:ext>
            </a:extLst>
          </p:cNvPr>
          <p:cNvSpPr/>
          <p:nvPr/>
        </p:nvSpPr>
        <p:spPr>
          <a:xfrm>
            <a:off x="7535537" y="1740665"/>
            <a:ext cx="859316" cy="42084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2" name="Grafik 11">
            <a:extLst>
              <a:ext uri="{FF2B5EF4-FFF2-40B4-BE49-F238E27FC236}">
                <a16:creationId xmlns:a16="http://schemas.microsoft.com/office/drawing/2014/main" id="{58A5E0D6-45BF-914F-78D3-B98B855F1782}"/>
              </a:ext>
            </a:extLst>
          </p:cNvPr>
          <p:cNvPicPr>
            <a:picLocks noChangeAspect="1"/>
          </p:cNvPicPr>
          <p:nvPr/>
        </p:nvPicPr>
        <p:blipFill>
          <a:blip r:embed="rId2"/>
          <a:stretch>
            <a:fillRect/>
          </a:stretch>
        </p:blipFill>
        <p:spPr>
          <a:xfrm>
            <a:off x="1391162" y="1847246"/>
            <a:ext cx="5803610" cy="3995280"/>
          </a:xfrm>
          <a:prstGeom prst="rect">
            <a:avLst/>
          </a:prstGeom>
        </p:spPr>
      </p:pic>
    </p:spTree>
    <p:extLst>
      <p:ext uri="{BB962C8B-B14F-4D97-AF65-F5344CB8AC3E}">
        <p14:creationId xmlns:p14="http://schemas.microsoft.com/office/powerpoint/2010/main" val="172104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0419-092F-D718-86E5-DD6510ED21BB}"/>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1B9AC09-400C-9249-2CA6-36DF55B6008B}"/>
              </a:ext>
            </a:extLst>
          </p:cNvPr>
          <p:cNvSpPr>
            <a:spLocks noGrp="1"/>
          </p:cNvSpPr>
          <p:nvPr>
            <p:ph type="sldNum" sz="quarter" idx="11"/>
          </p:nvPr>
        </p:nvSpPr>
        <p:spPr/>
        <p:txBody>
          <a:bodyPr/>
          <a:lstStyle/>
          <a:p>
            <a:fld id="{1B11A555-8F09-43CE-979F-AC44272BE1EC}" type="slidenum">
              <a:rPr lang="de-DE" smtClean="0"/>
              <a:pPr/>
              <a:t>27</a:t>
            </a:fld>
            <a:endParaRPr lang="de-DE" dirty="0"/>
          </a:p>
        </p:txBody>
      </p:sp>
      <p:sp>
        <p:nvSpPr>
          <p:cNvPr id="3" name="Textplatzhalter 2">
            <a:extLst>
              <a:ext uri="{FF2B5EF4-FFF2-40B4-BE49-F238E27FC236}">
                <a16:creationId xmlns:a16="http://schemas.microsoft.com/office/drawing/2014/main" id="{E74D605C-FB71-F714-3FDB-49E684D10813}"/>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Grenzen von Excel</a:t>
            </a:r>
          </a:p>
        </p:txBody>
      </p:sp>
      <p:sp>
        <p:nvSpPr>
          <p:cNvPr id="4" name="Fußzeilenplatzhalter 3">
            <a:extLst>
              <a:ext uri="{FF2B5EF4-FFF2-40B4-BE49-F238E27FC236}">
                <a16:creationId xmlns:a16="http://schemas.microsoft.com/office/drawing/2014/main" id="{0BF9FC13-E283-6BB1-E733-471C4683A87A}"/>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3A010CE7-505A-A2E2-37D7-0C5221A8696E}"/>
              </a:ext>
            </a:extLst>
          </p:cNvPr>
          <p:cNvSpPr>
            <a:spLocks noGrp="1"/>
          </p:cNvSpPr>
          <p:nvPr>
            <p:ph type="body" sz="quarter" idx="25"/>
          </p:nvPr>
        </p:nvSpPr>
        <p:spPr/>
        <p: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Für große Datenmengen ungeeignet: Excel ist vor allem für kleinere bis mittlere Datenmengen gedacht. Bei sehr vielen Zeilen wird es langsam und unübersichtlich.</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Keine komplexen statistischen Verfahren ohne Zusatztools: Regressionsanalysen oder fortgeschrittene statistische Modelle sind nur mit Add-Ins oder in anderen Programmen möglich (z. B. R, SPSS).</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Zusammenarbeit in Teams nur eingeschränkt möglich: Bei gleichzeitiger Bearbeitung einer Datei kann es zu Problemen kommen. Für größere Teamprojekte sind spezialisierte Tools besser geeignet (z. B. Datenbanken oder Online-Plattformen).</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26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FFF29-0910-654F-C25B-1B90C57BA611}"/>
            </a:ext>
          </a:extLst>
        </p:cNvPr>
        <p:cNvGrpSpPr/>
        <p:nvPr/>
      </p:nvGrpSpPr>
      <p:grpSpPr>
        <a:xfrm>
          <a:off x="0" y="0"/>
          <a:ext cx="0" cy="0"/>
          <a:chOff x="0" y="0"/>
          <a:chExt cx="0" cy="0"/>
        </a:xfrm>
      </p:grpSpPr>
      <p:pic>
        <p:nvPicPr>
          <p:cNvPr id="8" name="Grafik 7" descr="Ein Bild, das Zeichnung, Kinderkunst, Entwurf, Schuhwerk enthält.&#10;&#10;KI-generierte Inhalte können fehlerhaft sein.">
            <a:extLst>
              <a:ext uri="{FF2B5EF4-FFF2-40B4-BE49-F238E27FC236}">
                <a16:creationId xmlns:a16="http://schemas.microsoft.com/office/drawing/2014/main" id="{3E3B0662-6F50-E6B3-F920-ACE49CEC3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888" y="5021816"/>
            <a:ext cx="3060111" cy="1836183"/>
          </a:xfrm>
          <a:prstGeom prst="rect">
            <a:avLst/>
          </a:prstGeom>
        </p:spPr>
      </p:pic>
      <p:sp>
        <p:nvSpPr>
          <p:cNvPr id="2" name="Foliennummernplatzhalter 1">
            <a:extLst>
              <a:ext uri="{FF2B5EF4-FFF2-40B4-BE49-F238E27FC236}">
                <a16:creationId xmlns:a16="http://schemas.microsoft.com/office/drawing/2014/main" id="{1D2B0533-8467-7E39-DA54-C5DB39726E75}"/>
              </a:ext>
            </a:extLst>
          </p:cNvPr>
          <p:cNvSpPr>
            <a:spLocks noGrp="1"/>
          </p:cNvSpPr>
          <p:nvPr>
            <p:ph type="sldNum" sz="quarter" idx="11"/>
          </p:nvPr>
        </p:nvSpPr>
        <p:spPr/>
        <p:txBody>
          <a:bodyPr/>
          <a:lstStyle/>
          <a:p>
            <a:fld id="{1B11A555-8F09-43CE-979F-AC44272BE1EC}" type="slidenum">
              <a:rPr lang="de-DE" smtClean="0"/>
              <a:pPr/>
              <a:t>28</a:t>
            </a:fld>
            <a:endParaRPr lang="de-DE" dirty="0"/>
          </a:p>
        </p:txBody>
      </p:sp>
      <p:sp>
        <p:nvSpPr>
          <p:cNvPr id="3" name="Textplatzhalter 2">
            <a:extLst>
              <a:ext uri="{FF2B5EF4-FFF2-40B4-BE49-F238E27FC236}">
                <a16:creationId xmlns:a16="http://schemas.microsoft.com/office/drawing/2014/main" id="{43EBC0AF-B812-CCD1-8EB6-DBE559B44BC7}"/>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Und jetzt sind Sie dran: Übung anhand des Beispieldatensatzes</a:t>
            </a:r>
          </a:p>
        </p:txBody>
      </p:sp>
      <p:sp>
        <p:nvSpPr>
          <p:cNvPr id="4" name="Fußzeilenplatzhalter 3">
            <a:extLst>
              <a:ext uri="{FF2B5EF4-FFF2-40B4-BE49-F238E27FC236}">
                <a16:creationId xmlns:a16="http://schemas.microsoft.com/office/drawing/2014/main" id="{763A16AE-AA63-3CC4-6873-7F7BED2353FF}"/>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3F9FC6FA-C14E-B69E-C2B8-691DFD11FE00}"/>
              </a:ext>
            </a:extLst>
          </p:cNvPr>
          <p:cNvSpPr>
            <a:spLocks noGrp="1"/>
          </p:cNvSpPr>
          <p:nvPr>
            <p:ph type="body" sz="quarter" idx="25"/>
          </p:nvPr>
        </p:nvSpPr>
        <p:spPr/>
        <p:txBody>
          <a:bodyPr/>
          <a:lstStyle/>
          <a:p>
            <a:pPr marL="342900" indent="-342900">
              <a:buAutoNum type="arabicPeriod"/>
            </a:pPr>
            <a:r>
              <a:rPr lang="de-DE" dirty="0">
                <a:latin typeface="Arial" panose="020B0604020202020204" pitchFamily="34" charset="0"/>
                <a:cs typeface="Arial" panose="020B0604020202020204" pitchFamily="34" charset="0"/>
              </a:rPr>
              <a:t>Berechnen Sie für die Variable „Lernzeit pro Tag“ folgende Kennzahlen: Minimum, Maximum, Mittelwert und Median. Erklären Sie, was jede Kennzahl bedeutet, und was die Werte über das Lernverhalten der Studierenden aussagen.</a:t>
            </a:r>
          </a:p>
          <a:p>
            <a:pPr marL="342900" indent="-342900">
              <a:buAutoNum type="arabicPeriod"/>
            </a:pPr>
            <a:endParaRPr lang="de-DE" dirty="0">
              <a:latin typeface="Arial" panose="020B0604020202020204" pitchFamily="34" charset="0"/>
              <a:cs typeface="Arial" panose="020B0604020202020204" pitchFamily="34" charset="0"/>
            </a:endParaRPr>
          </a:p>
          <a:p>
            <a:pPr marL="342900" indent="-342900">
              <a:buFont typeface="Wingdings" panose="05000000000000000000" pitchFamily="2" charset="2"/>
              <a:buAutoNum type="arabicPeriod"/>
            </a:pPr>
            <a:r>
              <a:rPr lang="de-DE" dirty="0">
                <a:latin typeface="Arial" panose="020B0604020202020204" pitchFamily="34" charset="0"/>
                <a:cs typeface="Arial" panose="020B0604020202020204" pitchFamily="34" charset="0"/>
              </a:rPr>
              <a:t>Erstellen Sie ein Säulendiagramm, das zeigt, wie viele Studierende in den einzelnen Semestern sind. Fügen Sie anschließend Achsen- und einen Diagrammtitel hinzu und formulieren Sie diese möglichst präzise.</a:t>
            </a:r>
          </a:p>
          <a:p>
            <a:pPr marL="342900" indent="-342900">
              <a:buAutoNum type="arabicPeriod"/>
            </a:pPr>
            <a:endParaRPr lang="de-DE" dirty="0">
              <a:latin typeface="Arial" panose="020B0604020202020204" pitchFamily="34" charset="0"/>
              <a:cs typeface="Arial" panose="020B0604020202020204" pitchFamily="34" charset="0"/>
            </a:endParaRPr>
          </a:p>
          <a:p>
            <a:pPr marL="342900" indent="-342900">
              <a:buFont typeface="Wingdings" panose="05000000000000000000" pitchFamily="2" charset="2"/>
              <a:buAutoNum type="arabicPeriod"/>
            </a:pPr>
            <a:r>
              <a:rPr lang="de-DE" dirty="0">
                <a:latin typeface="Arial" panose="020B0604020202020204" pitchFamily="34" charset="0"/>
                <a:cs typeface="Arial" panose="020B0604020202020204" pitchFamily="34" charset="0"/>
              </a:rPr>
              <a:t>Untersuchen Sie den Zusammenhang zwischen der Lernzeit pro Tag und dem Geschlecht. Visualisieren Sie die Ergebnisse in einer Tabelle und im Anschluss in einem geeigneten Diagramm.</a:t>
            </a:r>
          </a:p>
          <a:p>
            <a:pPr marL="342900" indent="-342900">
              <a:buAutoNum type="arabicPeriod"/>
            </a:pPr>
            <a:endParaRPr lang="de-DE" dirty="0">
              <a:latin typeface="Arial" panose="020B0604020202020204" pitchFamily="34" charset="0"/>
              <a:cs typeface="Arial" panose="020B0604020202020204" pitchFamily="34" charset="0"/>
            </a:endParaRPr>
          </a:p>
          <a:p>
            <a:pPr marL="342900" indent="-342900">
              <a:buAutoNum type="arabicPeriod"/>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12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84434-AAE0-937B-6F50-65344FFF433C}"/>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F6DCA5-AE02-84EC-D720-809F953BCFC8}"/>
              </a:ext>
            </a:extLst>
          </p:cNvPr>
          <p:cNvSpPr>
            <a:spLocks noGrp="1"/>
          </p:cNvSpPr>
          <p:nvPr>
            <p:ph type="sldNum" sz="quarter" idx="11"/>
          </p:nvPr>
        </p:nvSpPr>
        <p:spPr/>
        <p:txBody>
          <a:bodyPr/>
          <a:lstStyle/>
          <a:p>
            <a:fld id="{1B11A555-8F09-43CE-979F-AC44272BE1EC}" type="slidenum">
              <a:rPr lang="de-DE" smtClean="0"/>
              <a:pPr/>
              <a:t>29</a:t>
            </a:fld>
            <a:endParaRPr lang="de-DE" dirty="0"/>
          </a:p>
        </p:txBody>
      </p:sp>
      <p:sp>
        <p:nvSpPr>
          <p:cNvPr id="3" name="Textplatzhalter 2">
            <a:extLst>
              <a:ext uri="{FF2B5EF4-FFF2-40B4-BE49-F238E27FC236}">
                <a16:creationId xmlns:a16="http://schemas.microsoft.com/office/drawing/2014/main" id="{52081AC6-615D-884D-6C3E-3B4B9D7FA50B}"/>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Und jetzt sind Sie dran: Lösung</a:t>
            </a:r>
          </a:p>
        </p:txBody>
      </p:sp>
      <p:sp>
        <p:nvSpPr>
          <p:cNvPr id="4" name="Fußzeilenplatzhalter 3">
            <a:extLst>
              <a:ext uri="{FF2B5EF4-FFF2-40B4-BE49-F238E27FC236}">
                <a16:creationId xmlns:a16="http://schemas.microsoft.com/office/drawing/2014/main" id="{323E308A-AEAB-31FC-7D2F-D46B3FD9B87E}"/>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96626CF2-793C-14AF-507F-9B62B1157A99}"/>
              </a:ext>
            </a:extLst>
          </p:cNvPr>
          <p:cNvSpPr>
            <a:spLocks noGrp="1"/>
          </p:cNvSpPr>
          <p:nvPr>
            <p:ph type="body" sz="quarter" idx="25"/>
          </p:nvPr>
        </p:nvSpPr>
        <p:spPr/>
        <p:txBody>
          <a:bodyPr/>
          <a:lstStyle/>
          <a:p>
            <a:pPr marL="342900" indent="-342900">
              <a:buAutoNum type="arabicPeriod"/>
            </a:pPr>
            <a:r>
              <a:rPr lang="de-DE" dirty="0">
                <a:latin typeface="Arial" panose="020B0604020202020204" pitchFamily="34" charset="0"/>
                <a:cs typeface="Arial" panose="020B0604020202020204" pitchFamily="34" charset="0"/>
              </a:rPr>
              <a:t>Berechnen Sie für die Variable „Lernzeit pro Tag“ folgende Kennzahlen: Minimum, Maximum, Mittelwert und Median. Erklären Sie, was jede Kennzahl bedeutet, und was die Werte über das Lernverhalten der Studierenden aussagen.</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Minimum = 1 (Befehl: =MIN(G2:G31)); die kürzeste Lernzeit, die ein Studierender pro Tag angegeben hat.</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Maximum = 7 (Befehl: =MAX(G2:G31)); die längste Lernzeit pro Tag, die angegeben wurde.</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Mittelwert = 3,07 (Befehl: =MITTELWERT(G2:G31)); der Durchschnittswert (gerundet auf zwei Dezimalstellen) aller Lernzeiten, also die Summe aller Lernzeiten geteilt durch die Anzahl der befragten Studierenden.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Median = 2,5 (Befehl: =MEDIAN(G2:G31)); die Lernzeit, die genau in der Mitte liegt, wenn alle Lernzeiten der Größe nach sortiert werden.</a:t>
            </a:r>
          </a:p>
          <a:p>
            <a:endParaRPr lang="de-DE" dirty="0">
              <a:latin typeface="Arial" panose="020B0604020202020204" pitchFamily="34" charset="0"/>
              <a:cs typeface="Arial" panose="020B0604020202020204" pitchFamily="34" charset="0"/>
            </a:endParaRPr>
          </a:p>
          <a:p>
            <a:pPr marL="342900" indent="-342900">
              <a:buAutoNum type="arabicPeriod"/>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23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67EBD-CECD-FE73-8A9A-F28F5E1B6A58}"/>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B70965-14BD-7FE1-CD9A-7B3EB0B320ED}"/>
              </a:ext>
            </a:extLst>
          </p:cNvPr>
          <p:cNvSpPr>
            <a:spLocks noGrp="1"/>
          </p:cNvSpPr>
          <p:nvPr>
            <p:ph type="sldNum" sz="quarter" idx="11"/>
          </p:nvPr>
        </p:nvSpPr>
        <p:spPr/>
        <p:txBody>
          <a:bodyPr/>
          <a:lstStyle/>
          <a:p>
            <a:fld id="{1B11A555-8F09-43CE-979F-AC44272BE1EC}" type="slidenum">
              <a:rPr lang="de-DE" smtClean="0"/>
              <a:pPr/>
              <a:t>3</a:t>
            </a:fld>
            <a:endParaRPr lang="de-DE" dirty="0"/>
          </a:p>
        </p:txBody>
      </p:sp>
      <p:sp>
        <p:nvSpPr>
          <p:cNvPr id="3" name="Textplatzhalter 2">
            <a:extLst>
              <a:ext uri="{FF2B5EF4-FFF2-40B4-BE49-F238E27FC236}">
                <a16:creationId xmlns:a16="http://schemas.microsoft.com/office/drawing/2014/main" id="{ABDE454A-89A6-03A0-5F2E-8879EADD0CD8}"/>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Qualitative vs. quantitative Datenanalyse</a:t>
            </a:r>
          </a:p>
        </p:txBody>
      </p:sp>
      <p:sp>
        <p:nvSpPr>
          <p:cNvPr id="5" name="Textplatzhalter 4">
            <a:extLst>
              <a:ext uri="{FF2B5EF4-FFF2-40B4-BE49-F238E27FC236}">
                <a16:creationId xmlns:a16="http://schemas.microsoft.com/office/drawing/2014/main" id="{429D5E48-E2DB-FE06-6EB2-4372E2D7A644}"/>
              </a:ext>
            </a:extLst>
          </p:cNvPr>
          <p:cNvSpPr>
            <a:spLocks noGrp="1"/>
          </p:cNvSpPr>
          <p:nvPr>
            <p:ph type="body" sz="quarter" idx="25"/>
          </p:nvPr>
        </p:nvSpPr>
        <p:spPr/>
        <p:txBody>
          <a:bodyPr/>
          <a:lstStyle/>
          <a:p>
            <a:pPr algn="just"/>
            <a:r>
              <a:rPr lang="de-DE" dirty="0">
                <a:latin typeface="Arial" panose="020B0604020202020204" pitchFamily="34" charset="0"/>
                <a:cs typeface="Arial" panose="020B0604020202020204" pitchFamily="34" charset="0"/>
              </a:rPr>
              <a:t>In der Forschung unterscheidet man zwischen qualitativer und quantitativer Datenanalyse; wesentliche Unterschiede sind in nachfolgender Tabelle zusammengefasst (stark vereinfacht):</a:t>
            </a:r>
          </a:p>
          <a:p>
            <a:pPr algn="just"/>
            <a:endParaRPr lang="de-DE" dirty="0">
              <a:latin typeface="Arial" panose="020B0604020202020204" pitchFamily="34" charset="0"/>
              <a:cs typeface="Arial" panose="020B0604020202020204" pitchFamily="34" charset="0"/>
            </a:endParaRPr>
          </a:p>
          <a:p>
            <a:pPr algn="just"/>
            <a:endParaRPr lang="de-DE" dirty="0">
              <a:latin typeface="Arial" panose="020B0604020202020204" pitchFamily="34" charset="0"/>
              <a:cs typeface="Arial" panose="020B0604020202020204" pitchFamily="34" charset="0"/>
            </a:endParaRPr>
          </a:p>
          <a:p>
            <a:pPr algn="just"/>
            <a:endParaRPr lang="de-DE" dirty="0">
              <a:latin typeface="Arial" panose="020B0604020202020204" pitchFamily="34" charset="0"/>
              <a:cs typeface="Arial" panose="020B0604020202020204" pitchFamily="34" charset="0"/>
            </a:endParaRPr>
          </a:p>
          <a:p>
            <a:pPr algn="just"/>
            <a:endParaRPr lang="de-DE" dirty="0">
              <a:latin typeface="Arial" panose="020B0604020202020204" pitchFamily="34" charset="0"/>
              <a:cs typeface="Arial" panose="020B0604020202020204" pitchFamily="34" charset="0"/>
            </a:endParaRPr>
          </a:p>
          <a:p>
            <a:pPr algn="just"/>
            <a:endParaRPr lang="de-DE" dirty="0">
              <a:latin typeface="Arial" panose="020B0604020202020204" pitchFamily="34" charset="0"/>
              <a:cs typeface="Arial" panose="020B0604020202020204" pitchFamily="34" charset="0"/>
            </a:endParaRPr>
          </a:p>
          <a:p>
            <a:pPr algn="just"/>
            <a:endParaRPr lang="de-DE" dirty="0">
              <a:latin typeface="Arial" panose="020B0604020202020204" pitchFamily="34" charset="0"/>
              <a:cs typeface="Arial" panose="020B0604020202020204" pitchFamily="34" charset="0"/>
            </a:endParaRPr>
          </a:p>
          <a:p>
            <a:pPr algn="just"/>
            <a:endParaRPr lang="de-DE" dirty="0">
              <a:latin typeface="Arial" panose="020B0604020202020204" pitchFamily="34" charset="0"/>
              <a:cs typeface="Arial" panose="020B0604020202020204" pitchFamily="34" charset="0"/>
            </a:endParaRPr>
          </a:p>
          <a:p>
            <a:pPr algn="just"/>
            <a:endParaRPr lang="de-DE"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Häufig werden qualitative und quantitative Methoden auch kombiniert, um unterschiedliche Forschungsfragen umfassend zu bearbeiten.</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graphicFrame>
        <p:nvGraphicFramePr>
          <p:cNvPr id="6" name="Tabelle 5">
            <a:extLst>
              <a:ext uri="{FF2B5EF4-FFF2-40B4-BE49-F238E27FC236}">
                <a16:creationId xmlns:a16="http://schemas.microsoft.com/office/drawing/2014/main" id="{08E86276-8F4A-BABF-8B46-F4990C93262A}"/>
              </a:ext>
            </a:extLst>
          </p:cNvPr>
          <p:cNvGraphicFramePr>
            <a:graphicFrameLocks noGrp="1"/>
          </p:cNvGraphicFramePr>
          <p:nvPr>
            <p:extLst>
              <p:ext uri="{D42A27DB-BD31-4B8C-83A1-F6EECF244321}">
                <p14:modId xmlns:p14="http://schemas.microsoft.com/office/powerpoint/2010/main" val="3910413371"/>
              </p:ext>
            </p:extLst>
          </p:nvPr>
        </p:nvGraphicFramePr>
        <p:xfrm>
          <a:off x="1397896" y="2518229"/>
          <a:ext cx="9322434" cy="3093720"/>
        </p:xfrm>
        <a:graphic>
          <a:graphicData uri="http://schemas.openxmlformats.org/drawingml/2006/table">
            <a:tbl>
              <a:tblPr firstRow="1" bandRow="1">
                <a:tableStyleId>{5C22544A-7EE6-4342-B048-85BDC9FD1C3A}</a:tableStyleId>
              </a:tblPr>
              <a:tblGrid>
                <a:gridCol w="3107478">
                  <a:extLst>
                    <a:ext uri="{9D8B030D-6E8A-4147-A177-3AD203B41FA5}">
                      <a16:colId xmlns:a16="http://schemas.microsoft.com/office/drawing/2014/main" val="2969116154"/>
                    </a:ext>
                  </a:extLst>
                </a:gridCol>
                <a:gridCol w="3107478">
                  <a:extLst>
                    <a:ext uri="{9D8B030D-6E8A-4147-A177-3AD203B41FA5}">
                      <a16:colId xmlns:a16="http://schemas.microsoft.com/office/drawing/2014/main" val="2348514280"/>
                    </a:ext>
                  </a:extLst>
                </a:gridCol>
                <a:gridCol w="3107478">
                  <a:extLst>
                    <a:ext uri="{9D8B030D-6E8A-4147-A177-3AD203B41FA5}">
                      <a16:colId xmlns:a16="http://schemas.microsoft.com/office/drawing/2014/main" val="3451038826"/>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a:latin typeface="Arial" panose="020B0604020202020204" pitchFamily="34" charset="0"/>
                          <a:cs typeface="Arial" panose="020B0604020202020204" pitchFamily="34" charset="0"/>
                        </a:rPr>
                        <a:t>Qualitative Forschung</a:t>
                      </a:r>
                    </a:p>
                  </a:txBody>
                  <a:tcPr/>
                </a:tc>
                <a:tc>
                  <a:txBody>
                    <a:bodyPr/>
                    <a:lstStyle/>
                    <a:p>
                      <a:r>
                        <a:rPr lang="de-DE" dirty="0">
                          <a:latin typeface="Arial" panose="020B0604020202020204" pitchFamily="34" charset="0"/>
                          <a:cs typeface="Arial" panose="020B0604020202020204" pitchFamily="34" charset="0"/>
                        </a:rPr>
                        <a:t>Quantitative Forschung</a:t>
                      </a:r>
                    </a:p>
                  </a:txBody>
                  <a:tcPr/>
                </a:tc>
                <a:extLst>
                  <a:ext uri="{0D108BD9-81ED-4DB2-BD59-A6C34878D82A}">
                    <a16:rowId xmlns:a16="http://schemas.microsoft.com/office/drawing/2014/main" val="1352202465"/>
                  </a:ext>
                </a:extLst>
              </a:tr>
              <a:tr h="370840">
                <a:tc>
                  <a:txBody>
                    <a:bodyPr/>
                    <a:lstStyle/>
                    <a:p>
                      <a:r>
                        <a:rPr lang="de-DE" sz="1600" dirty="0">
                          <a:latin typeface="Arial" panose="020B0604020202020204" pitchFamily="34" charset="0"/>
                          <a:cs typeface="Arial" panose="020B0604020202020204" pitchFamily="34" charset="0"/>
                        </a:rPr>
                        <a:t>Fokus</a:t>
                      </a:r>
                    </a:p>
                  </a:txBody>
                  <a:tcPr/>
                </a:tc>
                <a:tc>
                  <a:txBody>
                    <a:bodyPr/>
                    <a:lstStyle/>
                    <a:p>
                      <a:r>
                        <a:rPr lang="de-DE" sz="1600" dirty="0">
                          <a:latin typeface="Arial" panose="020B0604020202020204" pitchFamily="34" charset="0"/>
                          <a:cs typeface="Arial" panose="020B0604020202020204" pitchFamily="34" charset="0"/>
                        </a:rPr>
                        <a:t>Ideen erforschen oder Hypothesen/Theorien formulieren</a:t>
                      </a:r>
                    </a:p>
                  </a:txBody>
                  <a:tcPr/>
                </a:tc>
                <a:tc>
                  <a:txBody>
                    <a:bodyPr/>
                    <a:lstStyle/>
                    <a:p>
                      <a:r>
                        <a:rPr lang="de-DE" sz="1600" dirty="0">
                          <a:latin typeface="Arial" panose="020B0604020202020204" pitchFamily="34" charset="0"/>
                          <a:cs typeface="Arial" panose="020B0604020202020204" pitchFamily="34" charset="0"/>
                        </a:rPr>
                        <a:t>Überprüfung von Hypothesen und Theorien</a:t>
                      </a:r>
                    </a:p>
                  </a:txBody>
                  <a:tcPr/>
                </a:tc>
                <a:extLst>
                  <a:ext uri="{0D108BD9-81ED-4DB2-BD59-A6C34878D82A}">
                    <a16:rowId xmlns:a16="http://schemas.microsoft.com/office/drawing/2014/main" val="3414745174"/>
                  </a:ext>
                </a:extLst>
              </a:tr>
              <a:tr h="370840">
                <a:tc>
                  <a:txBody>
                    <a:bodyPr/>
                    <a:lstStyle/>
                    <a:p>
                      <a:r>
                        <a:rPr lang="de-DE" sz="1600" dirty="0">
                          <a:latin typeface="Arial" panose="020B0604020202020204" pitchFamily="34" charset="0"/>
                          <a:cs typeface="Arial" panose="020B0604020202020204" pitchFamily="34" charset="0"/>
                        </a:rPr>
                        <a:t>Datenstruktur</a:t>
                      </a:r>
                    </a:p>
                  </a:txBody>
                  <a:tcPr/>
                </a:tc>
                <a:tc>
                  <a:txBody>
                    <a:bodyPr/>
                    <a:lstStyle/>
                    <a:p>
                      <a:r>
                        <a:rPr lang="de-DE" sz="1600" dirty="0">
                          <a:latin typeface="Arial" panose="020B0604020202020204" pitchFamily="34" charset="0"/>
                          <a:cs typeface="Arial" panose="020B0604020202020204" pitchFamily="34" charset="0"/>
                        </a:rPr>
                        <a:t>Texte, Bilder</a:t>
                      </a:r>
                    </a:p>
                  </a:txBody>
                  <a:tcPr/>
                </a:tc>
                <a:tc>
                  <a:txBody>
                    <a:bodyPr/>
                    <a:lstStyle/>
                    <a:p>
                      <a:r>
                        <a:rPr lang="de-DE" sz="1600" dirty="0">
                          <a:latin typeface="Arial" panose="020B0604020202020204" pitchFamily="34" charset="0"/>
                          <a:cs typeface="Arial" panose="020B0604020202020204" pitchFamily="34" charset="0"/>
                        </a:rPr>
                        <a:t>Zahlen, Messwerte</a:t>
                      </a:r>
                    </a:p>
                  </a:txBody>
                  <a:tcPr/>
                </a:tc>
                <a:extLst>
                  <a:ext uri="{0D108BD9-81ED-4DB2-BD59-A6C34878D82A}">
                    <a16:rowId xmlns:a16="http://schemas.microsoft.com/office/drawing/2014/main" val="865873765"/>
                  </a:ext>
                </a:extLst>
              </a:tr>
              <a:tr h="370840">
                <a:tc>
                  <a:txBody>
                    <a:bodyPr/>
                    <a:lstStyle/>
                    <a:p>
                      <a:r>
                        <a:rPr lang="de-DE" sz="1600" dirty="0">
                          <a:latin typeface="Arial" panose="020B0604020202020204" pitchFamily="34" charset="0"/>
                          <a:cs typeface="Arial" panose="020B0604020202020204" pitchFamily="34" charset="0"/>
                        </a:rPr>
                        <a:t>Ziel der Analyse</a:t>
                      </a:r>
                    </a:p>
                  </a:txBody>
                  <a:tcPr/>
                </a:tc>
                <a:tc>
                  <a:txBody>
                    <a:bodyPr/>
                    <a:lstStyle/>
                    <a:p>
                      <a:r>
                        <a:rPr lang="de-DE" sz="1600" dirty="0">
                          <a:latin typeface="Arial" panose="020B0604020202020204" pitchFamily="34" charset="0"/>
                          <a:cs typeface="Arial" panose="020B0604020202020204" pitchFamily="34" charset="0"/>
                        </a:rPr>
                        <a:t>Tiefes Verständnis einzelner Fälle oder Phänomene</a:t>
                      </a:r>
                    </a:p>
                  </a:txBody>
                  <a:tcPr/>
                </a:tc>
                <a:tc>
                  <a:txBody>
                    <a:bodyPr/>
                    <a:lstStyle/>
                    <a:p>
                      <a:r>
                        <a:rPr lang="de-DE" sz="1600" dirty="0">
                          <a:latin typeface="Arial" panose="020B0604020202020204" pitchFamily="34" charset="0"/>
                          <a:cs typeface="Arial" panose="020B0604020202020204" pitchFamily="34" charset="0"/>
                        </a:rPr>
                        <a:t>Generalisierbare Aussagen über viele Fälle</a:t>
                      </a:r>
                    </a:p>
                  </a:txBody>
                  <a:tcPr/>
                </a:tc>
                <a:extLst>
                  <a:ext uri="{0D108BD9-81ED-4DB2-BD59-A6C34878D82A}">
                    <a16:rowId xmlns:a16="http://schemas.microsoft.com/office/drawing/2014/main" val="3753478184"/>
                  </a:ext>
                </a:extLst>
              </a:tr>
              <a:tr h="370840">
                <a:tc>
                  <a:txBody>
                    <a:bodyPr/>
                    <a:lstStyle/>
                    <a:p>
                      <a:r>
                        <a:rPr lang="de-DE" sz="1600" dirty="0">
                          <a:latin typeface="Arial" panose="020B0604020202020204" pitchFamily="34" charset="0"/>
                          <a:cs typeface="Arial" panose="020B0604020202020204" pitchFamily="34" charset="0"/>
                        </a:rPr>
                        <a:t>Stichprobe</a:t>
                      </a:r>
                    </a:p>
                  </a:txBody>
                  <a:tcPr/>
                </a:tc>
                <a:tc>
                  <a:txBody>
                    <a:bodyPr/>
                    <a:lstStyle/>
                    <a:p>
                      <a:r>
                        <a:rPr lang="de-DE" sz="1600" dirty="0">
                          <a:latin typeface="Arial" panose="020B0604020202020204" pitchFamily="34" charset="0"/>
                          <a:cs typeface="Arial" panose="020B0604020202020204" pitchFamily="34" charset="0"/>
                        </a:rPr>
                        <a:t>eher klein, gezielt ausgewählt</a:t>
                      </a:r>
                    </a:p>
                  </a:txBody>
                  <a:tcPr/>
                </a:tc>
                <a:tc>
                  <a:txBody>
                    <a:bodyPr/>
                    <a:lstStyle/>
                    <a:p>
                      <a:r>
                        <a:rPr lang="de-DE" sz="1600" dirty="0">
                          <a:latin typeface="Arial" panose="020B0604020202020204" pitchFamily="34" charset="0"/>
                          <a:cs typeface="Arial" panose="020B0604020202020204" pitchFamily="34" charset="0"/>
                        </a:rPr>
                        <a:t>eher groß, repräsentativ</a:t>
                      </a:r>
                    </a:p>
                  </a:txBody>
                  <a:tcPr/>
                </a:tc>
                <a:extLst>
                  <a:ext uri="{0D108BD9-81ED-4DB2-BD59-A6C34878D82A}">
                    <a16:rowId xmlns:a16="http://schemas.microsoft.com/office/drawing/2014/main" val="352563379"/>
                  </a:ext>
                </a:extLst>
              </a:tr>
              <a:tr h="370840">
                <a:tc>
                  <a:txBody>
                    <a:bodyPr/>
                    <a:lstStyle/>
                    <a:p>
                      <a:r>
                        <a:rPr lang="de-DE" sz="1600" dirty="0">
                          <a:latin typeface="Arial" panose="020B0604020202020204" pitchFamily="34" charset="0"/>
                          <a:cs typeface="Arial" panose="020B0604020202020204" pitchFamily="34" charset="0"/>
                        </a:rPr>
                        <a:t>Ergebnisse ausgedrückt in …</a:t>
                      </a:r>
                    </a:p>
                  </a:txBody>
                  <a:tcPr/>
                </a:tc>
                <a:tc>
                  <a:txBody>
                    <a:bodyPr/>
                    <a:lstStyle/>
                    <a:p>
                      <a:r>
                        <a:rPr lang="de-DE" sz="1600" dirty="0">
                          <a:latin typeface="Arial" panose="020B0604020202020204" pitchFamily="34" charset="0"/>
                          <a:cs typeface="Arial" panose="020B0604020202020204" pitchFamily="34" charset="0"/>
                        </a:rPr>
                        <a:t>Wörter</a:t>
                      </a:r>
                    </a:p>
                  </a:txBody>
                  <a:tcPr/>
                </a:tc>
                <a:tc>
                  <a:txBody>
                    <a:bodyPr/>
                    <a:lstStyle/>
                    <a:p>
                      <a:r>
                        <a:rPr lang="de-DE" sz="1600" dirty="0">
                          <a:latin typeface="Arial" panose="020B0604020202020204" pitchFamily="34" charset="0"/>
                          <a:cs typeface="Arial" panose="020B0604020202020204" pitchFamily="34" charset="0"/>
                        </a:rPr>
                        <a:t>Kennzahlen, Diagramme, Tabellen</a:t>
                      </a:r>
                    </a:p>
                  </a:txBody>
                  <a:tcPr/>
                </a:tc>
                <a:extLst>
                  <a:ext uri="{0D108BD9-81ED-4DB2-BD59-A6C34878D82A}">
                    <a16:rowId xmlns:a16="http://schemas.microsoft.com/office/drawing/2014/main" val="2405423103"/>
                  </a:ext>
                </a:extLst>
              </a:tr>
            </a:tbl>
          </a:graphicData>
        </a:graphic>
      </p:graphicFrame>
    </p:spTree>
    <p:extLst>
      <p:ext uri="{BB962C8B-B14F-4D97-AF65-F5344CB8AC3E}">
        <p14:creationId xmlns:p14="http://schemas.microsoft.com/office/powerpoint/2010/main" val="2487049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7B24-902B-E8AE-C828-8D0968585FA5}"/>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2A4219C-A45E-DDD4-B7F1-40D2B0062B2A}"/>
              </a:ext>
            </a:extLst>
          </p:cNvPr>
          <p:cNvSpPr>
            <a:spLocks noGrp="1"/>
          </p:cNvSpPr>
          <p:nvPr>
            <p:ph type="sldNum" sz="quarter" idx="11"/>
          </p:nvPr>
        </p:nvSpPr>
        <p:spPr/>
        <p:txBody>
          <a:bodyPr/>
          <a:lstStyle/>
          <a:p>
            <a:fld id="{1B11A555-8F09-43CE-979F-AC44272BE1EC}" type="slidenum">
              <a:rPr lang="de-DE" smtClean="0"/>
              <a:pPr/>
              <a:t>30</a:t>
            </a:fld>
            <a:endParaRPr lang="de-DE" dirty="0"/>
          </a:p>
        </p:txBody>
      </p:sp>
      <p:sp>
        <p:nvSpPr>
          <p:cNvPr id="3" name="Textplatzhalter 2">
            <a:extLst>
              <a:ext uri="{FF2B5EF4-FFF2-40B4-BE49-F238E27FC236}">
                <a16:creationId xmlns:a16="http://schemas.microsoft.com/office/drawing/2014/main" id="{ADAE8A36-AA54-488B-C019-9A32DB28A33F}"/>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Und jetzt sind Sie dran: Lösung</a:t>
            </a:r>
          </a:p>
        </p:txBody>
      </p:sp>
      <p:sp>
        <p:nvSpPr>
          <p:cNvPr id="4" name="Fußzeilenplatzhalter 3">
            <a:extLst>
              <a:ext uri="{FF2B5EF4-FFF2-40B4-BE49-F238E27FC236}">
                <a16:creationId xmlns:a16="http://schemas.microsoft.com/office/drawing/2014/main" id="{4D718A0E-8A1F-97CB-44D9-E31F12540918}"/>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EE6CAAD6-CE1D-826B-461E-E092B7A64FDD}"/>
              </a:ext>
            </a:extLst>
          </p:cNvPr>
          <p:cNvSpPr>
            <a:spLocks noGrp="1"/>
          </p:cNvSpPr>
          <p:nvPr>
            <p:ph type="body" sz="quarter" idx="25"/>
          </p:nvPr>
        </p:nvSpPr>
        <p:spPr/>
        <p:txBody>
          <a:bodyPr/>
          <a:lstStyle/>
          <a:p>
            <a:pPr marL="342900" indent="-342900">
              <a:buFont typeface="+mj-lt"/>
              <a:buAutoNum type="arabicPeriod" startAt="2"/>
            </a:pPr>
            <a:r>
              <a:rPr lang="de-DE" dirty="0">
                <a:latin typeface="Arial" panose="020B0604020202020204" pitchFamily="34" charset="0"/>
                <a:cs typeface="Arial" panose="020B0604020202020204" pitchFamily="34" charset="0"/>
              </a:rPr>
              <a:t>Erstellen Sie ein Säulendiagramm, das zeigt, wie viele Studierende in den einzelnen Semestern sind. Fügen Sie anschließend Achsen- und einen Diagrammtitel hinzu und formulieren Sie diese möglichst präzise.</a:t>
            </a:r>
          </a:p>
          <a:p>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Zum Beispiel:</a:t>
            </a:r>
          </a:p>
          <a:p>
            <a:pPr marL="342900" indent="-342900">
              <a:buAutoNum type="arabicPeriod" startAt="2"/>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342900" indent="-342900">
              <a:buAutoNum type="arabicPeriod"/>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78028836-B02E-6901-106F-A5D1C7B54182}"/>
              </a:ext>
            </a:extLst>
          </p:cNvPr>
          <p:cNvPicPr>
            <a:picLocks noChangeAspect="1"/>
          </p:cNvPicPr>
          <p:nvPr/>
        </p:nvPicPr>
        <p:blipFill>
          <a:blip r:embed="rId2"/>
          <a:stretch>
            <a:fillRect/>
          </a:stretch>
        </p:blipFill>
        <p:spPr>
          <a:xfrm>
            <a:off x="2678896" y="2717362"/>
            <a:ext cx="6834208" cy="3578662"/>
          </a:xfrm>
          <a:prstGeom prst="rect">
            <a:avLst/>
          </a:prstGeom>
        </p:spPr>
      </p:pic>
    </p:spTree>
    <p:extLst>
      <p:ext uri="{BB962C8B-B14F-4D97-AF65-F5344CB8AC3E}">
        <p14:creationId xmlns:p14="http://schemas.microsoft.com/office/powerpoint/2010/main" val="2850340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F9D69-6214-6D6A-7E5F-E47B2C5D41B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1182A21-EBF0-067B-A601-4527FA965554}"/>
              </a:ext>
            </a:extLst>
          </p:cNvPr>
          <p:cNvSpPr>
            <a:spLocks noGrp="1"/>
          </p:cNvSpPr>
          <p:nvPr>
            <p:ph type="sldNum" sz="quarter" idx="11"/>
          </p:nvPr>
        </p:nvSpPr>
        <p:spPr/>
        <p:txBody>
          <a:bodyPr/>
          <a:lstStyle/>
          <a:p>
            <a:fld id="{1B11A555-8F09-43CE-979F-AC44272BE1EC}" type="slidenum">
              <a:rPr lang="de-DE" smtClean="0"/>
              <a:pPr/>
              <a:t>31</a:t>
            </a:fld>
            <a:endParaRPr lang="de-DE" dirty="0"/>
          </a:p>
        </p:txBody>
      </p:sp>
      <p:sp>
        <p:nvSpPr>
          <p:cNvPr id="3" name="Textplatzhalter 2">
            <a:extLst>
              <a:ext uri="{FF2B5EF4-FFF2-40B4-BE49-F238E27FC236}">
                <a16:creationId xmlns:a16="http://schemas.microsoft.com/office/drawing/2014/main" id="{B91B035B-6B6E-4189-27A8-740F7BA49CA5}"/>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Und jetzt sind Sie dran: Lösung</a:t>
            </a:r>
          </a:p>
        </p:txBody>
      </p:sp>
      <p:sp>
        <p:nvSpPr>
          <p:cNvPr id="4" name="Fußzeilenplatzhalter 3">
            <a:extLst>
              <a:ext uri="{FF2B5EF4-FFF2-40B4-BE49-F238E27FC236}">
                <a16:creationId xmlns:a16="http://schemas.microsoft.com/office/drawing/2014/main" id="{3138F7F2-47BF-69B2-E921-B7CCD3966C86}"/>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623CC51F-3F5C-F9F4-50F0-E32DEFA04E65}"/>
              </a:ext>
            </a:extLst>
          </p:cNvPr>
          <p:cNvSpPr>
            <a:spLocks noGrp="1"/>
          </p:cNvSpPr>
          <p:nvPr>
            <p:ph type="body" sz="quarter" idx="25"/>
          </p:nvPr>
        </p:nvSpPr>
        <p:spPr/>
        <p:txBody>
          <a:bodyPr/>
          <a:lstStyle/>
          <a:p>
            <a:pPr marL="342900" indent="-342900">
              <a:buFont typeface="+mj-lt"/>
              <a:buAutoNum type="arabicPeriod" startAt="3"/>
            </a:pPr>
            <a:r>
              <a:rPr lang="de-DE" dirty="0">
                <a:latin typeface="Arial" panose="020B0604020202020204" pitchFamily="34" charset="0"/>
                <a:cs typeface="Arial" panose="020B0604020202020204" pitchFamily="34" charset="0"/>
              </a:rPr>
              <a:t>Untersuchen Sie den Zusammenhang zwischen der Lernzeit pro Tag und dem Geschlecht. Visualisieren Sie die Ergebnisse in einer Tabelle und im Anschluss in einem geeigneten Diagramm.</a:t>
            </a:r>
          </a:p>
          <a:p>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Zum Beispiel:</a:t>
            </a:r>
          </a:p>
          <a:p>
            <a:endParaRPr lang="de-DE" dirty="0">
              <a:latin typeface="Arial" panose="020B0604020202020204" pitchFamily="34" charset="0"/>
              <a:cs typeface="Arial" panose="020B0604020202020204" pitchFamily="34" charset="0"/>
            </a:endParaRPr>
          </a:p>
          <a:p>
            <a:pPr marL="342900" indent="-342900">
              <a:buAutoNum type="arabicPeriod"/>
            </a:pPr>
            <a:endParaRPr lang="de-DE" dirty="0">
              <a:latin typeface="Arial" panose="020B0604020202020204" pitchFamily="34" charset="0"/>
              <a:cs typeface="Arial" panose="020B0604020202020204" pitchFamily="34" charset="0"/>
            </a:endParaRPr>
          </a:p>
          <a:p>
            <a:pPr marL="342900" indent="-342900">
              <a:buAutoNum type="arabicPeriod"/>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C1F1D930-1541-92CD-1F0E-9910F4616BEA}"/>
              </a:ext>
            </a:extLst>
          </p:cNvPr>
          <p:cNvPicPr>
            <a:picLocks noChangeAspect="1"/>
          </p:cNvPicPr>
          <p:nvPr/>
        </p:nvPicPr>
        <p:blipFill>
          <a:blip r:embed="rId2"/>
          <a:stretch>
            <a:fillRect/>
          </a:stretch>
        </p:blipFill>
        <p:spPr>
          <a:xfrm>
            <a:off x="6706549" y="2478023"/>
            <a:ext cx="4850680" cy="3170091"/>
          </a:xfrm>
          <a:prstGeom prst="rect">
            <a:avLst/>
          </a:prstGeom>
        </p:spPr>
      </p:pic>
      <p:pic>
        <p:nvPicPr>
          <p:cNvPr id="9" name="Grafik 8">
            <a:extLst>
              <a:ext uri="{FF2B5EF4-FFF2-40B4-BE49-F238E27FC236}">
                <a16:creationId xmlns:a16="http://schemas.microsoft.com/office/drawing/2014/main" id="{43D71F4A-5BE3-B081-E5F9-F627420CAED4}"/>
              </a:ext>
            </a:extLst>
          </p:cNvPr>
          <p:cNvPicPr>
            <a:picLocks noChangeAspect="1"/>
          </p:cNvPicPr>
          <p:nvPr/>
        </p:nvPicPr>
        <p:blipFill>
          <a:blip r:embed="rId3"/>
          <a:stretch>
            <a:fillRect/>
          </a:stretch>
        </p:blipFill>
        <p:spPr>
          <a:xfrm>
            <a:off x="710374" y="3101043"/>
            <a:ext cx="4333875" cy="1924050"/>
          </a:xfrm>
          <a:prstGeom prst="rect">
            <a:avLst/>
          </a:prstGeom>
        </p:spPr>
      </p:pic>
    </p:spTree>
    <p:extLst>
      <p:ext uri="{BB962C8B-B14F-4D97-AF65-F5344CB8AC3E}">
        <p14:creationId xmlns:p14="http://schemas.microsoft.com/office/powerpoint/2010/main" val="1511845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1400-F922-B717-67E8-D325FFC7499D}"/>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6FA7F01-ECCE-E49C-00C0-3C9DF7341325}"/>
              </a:ext>
            </a:extLst>
          </p:cNvPr>
          <p:cNvSpPr>
            <a:spLocks noGrp="1"/>
          </p:cNvSpPr>
          <p:nvPr>
            <p:ph type="sldNum" sz="quarter" idx="11"/>
          </p:nvPr>
        </p:nvSpPr>
        <p:spPr/>
        <p:txBody>
          <a:bodyPr/>
          <a:lstStyle/>
          <a:p>
            <a:fld id="{1B11A555-8F09-43CE-979F-AC44272BE1EC}" type="slidenum">
              <a:rPr lang="de-DE" smtClean="0"/>
              <a:pPr/>
              <a:t>32</a:t>
            </a:fld>
            <a:endParaRPr lang="de-DE" dirty="0"/>
          </a:p>
        </p:txBody>
      </p:sp>
      <p:sp>
        <p:nvSpPr>
          <p:cNvPr id="3" name="Textplatzhalter 2">
            <a:extLst>
              <a:ext uri="{FF2B5EF4-FFF2-40B4-BE49-F238E27FC236}">
                <a16:creationId xmlns:a16="http://schemas.microsoft.com/office/drawing/2014/main" id="{FC8F95DE-3720-F919-70A5-5301F84B4D54}"/>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Literatur und hilfreiche Videos</a:t>
            </a:r>
          </a:p>
        </p:txBody>
      </p:sp>
      <p:sp>
        <p:nvSpPr>
          <p:cNvPr id="4" name="Fußzeilenplatzhalter 3">
            <a:extLst>
              <a:ext uri="{FF2B5EF4-FFF2-40B4-BE49-F238E27FC236}">
                <a16:creationId xmlns:a16="http://schemas.microsoft.com/office/drawing/2014/main" id="{397722EA-B6E5-6099-280A-31DB3AC4F1ED}"/>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9CABF184-6DEE-355C-6D92-C8CF2A1A740A}"/>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Zur Einführung:</a:t>
            </a:r>
          </a:p>
          <a:p>
            <a:pPr>
              <a:lnSpc>
                <a:spcPct val="150000"/>
              </a:lnSpc>
            </a:pPr>
            <a:r>
              <a:rPr lang="de-DE" sz="1600" dirty="0">
                <a:latin typeface="Arial" panose="020B0604020202020204" pitchFamily="34" charset="0"/>
                <a:cs typeface="Arial" panose="020B0604020202020204" pitchFamily="34" charset="0"/>
              </a:rPr>
              <a:t>Schels, Ignatz (2023): </a:t>
            </a:r>
            <a:r>
              <a:rPr lang="de-DE" sz="1600" i="1" dirty="0">
                <a:latin typeface="Arial" panose="020B0604020202020204" pitchFamily="34" charset="0"/>
                <a:cs typeface="Arial" panose="020B0604020202020204" pitchFamily="34" charset="0"/>
              </a:rPr>
              <a:t>Excel 2021. Das Kompendium. </a:t>
            </a:r>
            <a:r>
              <a:rPr lang="de-DE" sz="1600" dirty="0">
                <a:latin typeface="Arial" panose="020B0604020202020204" pitchFamily="34" charset="0"/>
                <a:cs typeface="Arial" panose="020B0604020202020204" pitchFamily="34" charset="0"/>
              </a:rPr>
              <a:t>Burgthann: Markt + Technik Verlag.</a:t>
            </a:r>
          </a:p>
          <a:p>
            <a:pPr>
              <a:lnSpc>
                <a:spcPct val="150000"/>
              </a:lnSpc>
            </a:pPr>
            <a:r>
              <a:rPr lang="de-DE" sz="1600" dirty="0">
                <a:latin typeface="Arial" panose="020B0604020202020204" pitchFamily="34" charset="0"/>
                <a:cs typeface="Arial" panose="020B0604020202020204" pitchFamily="34" charset="0"/>
              </a:rPr>
              <a:t>Weiß, Martin (2021): </a:t>
            </a:r>
            <a:r>
              <a:rPr lang="de-DE" sz="1600" i="1" dirty="0">
                <a:latin typeface="Arial" panose="020B0604020202020204" pitchFamily="34" charset="0"/>
                <a:cs typeface="Arial" panose="020B0604020202020204" pitchFamily="34" charset="0"/>
              </a:rPr>
              <a:t>Excel Pivot-Tabellen für </a:t>
            </a:r>
            <a:r>
              <a:rPr lang="de-DE" sz="1600" i="1" dirty="0" err="1">
                <a:latin typeface="Arial" panose="020B0604020202020204" pitchFamily="34" charset="0"/>
                <a:cs typeface="Arial" panose="020B0604020202020204" pitchFamily="34" charset="0"/>
              </a:rPr>
              <a:t>dummies</a:t>
            </a:r>
            <a:r>
              <a:rPr lang="de-DE" sz="1600" dirty="0">
                <a:latin typeface="Arial" panose="020B0604020202020204" pitchFamily="34" charset="0"/>
                <a:cs typeface="Arial" panose="020B0604020202020204" pitchFamily="34" charset="0"/>
              </a:rPr>
              <a:t>. Weinheim: Wiley-VCH.</a:t>
            </a:r>
          </a:p>
          <a:p>
            <a:pPr>
              <a:lnSpc>
                <a:spcPct val="150000"/>
              </a:lnSpc>
            </a:pPr>
            <a:r>
              <a:rPr lang="de-DE" sz="1600" dirty="0">
                <a:latin typeface="Arial" panose="020B0604020202020204" pitchFamily="34" charset="0"/>
                <a:cs typeface="Arial" panose="020B0604020202020204" pitchFamily="34" charset="0"/>
              </a:rPr>
              <a:t>Digitale Profis: Microsoft Excel Grundlagen - Komplettes Tutorial für </a:t>
            </a:r>
            <a:r>
              <a:rPr lang="de-DE" sz="1600" dirty="0" err="1">
                <a:latin typeface="Arial" panose="020B0604020202020204" pitchFamily="34" charset="0"/>
                <a:cs typeface="Arial" panose="020B0604020202020204" pitchFamily="34" charset="0"/>
              </a:rPr>
              <a:t>Anfänger:innen</a:t>
            </a:r>
            <a:r>
              <a:rPr lang="de-DE"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hlinkClick r:id="rId2"/>
              </a:rPr>
              <a:t>https://www.youtube.com/watch?v=SVMJXAfQRKk</a:t>
            </a:r>
            <a:r>
              <a:rPr lang="de-DE" sz="1600" dirty="0">
                <a:latin typeface="Arial" panose="020B0604020202020204" pitchFamily="34" charset="0"/>
                <a:cs typeface="Arial" panose="020B0604020202020204" pitchFamily="34" charset="0"/>
              </a:rPr>
              <a:t> (zuletzt abgerufen am 03.08.2025).</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Für Fortgeschrittene:</a:t>
            </a:r>
          </a:p>
          <a:p>
            <a:r>
              <a:rPr lang="de-DE" sz="1600" dirty="0" err="1">
                <a:latin typeface="Arial" panose="020B0604020202020204" pitchFamily="34" charset="0"/>
                <a:cs typeface="Arial" panose="020B0604020202020204" pitchFamily="34" charset="0"/>
              </a:rPr>
              <a:t>Duller</a:t>
            </a:r>
            <a:r>
              <a:rPr lang="de-DE" sz="1600" dirty="0">
                <a:latin typeface="Arial" panose="020B0604020202020204" pitchFamily="34" charset="0"/>
                <a:cs typeface="Arial" panose="020B0604020202020204" pitchFamily="34" charset="0"/>
              </a:rPr>
              <a:t>, Christine (2025): </a:t>
            </a:r>
            <a:r>
              <a:rPr lang="de-DE" sz="1600" i="1" dirty="0">
                <a:latin typeface="Arial" panose="020B0604020202020204" pitchFamily="34" charset="0"/>
                <a:cs typeface="Arial" panose="020B0604020202020204" pitchFamily="34" charset="0"/>
              </a:rPr>
              <a:t>Einführung in die Statistik mit EXCEL und SPSS. Ein anwendungsorientiertes Lehr- und Arbeitsbuch</a:t>
            </a:r>
            <a:r>
              <a:rPr lang="de-DE" sz="1600" dirty="0">
                <a:latin typeface="Arial" panose="020B0604020202020204" pitchFamily="34" charset="0"/>
                <a:cs typeface="Arial" panose="020B0604020202020204" pitchFamily="34" charset="0"/>
              </a:rPr>
              <a:t>. Heidelberg: Springer Gabler Berlin.</a:t>
            </a:r>
          </a:p>
          <a:p>
            <a:pPr marL="342900" indent="-342900">
              <a:buAutoNum type="arabicPeriod"/>
            </a:pPr>
            <a:endParaRPr lang="de-DE" dirty="0">
              <a:latin typeface="Arial" panose="020B0604020202020204" pitchFamily="34" charset="0"/>
              <a:cs typeface="Arial" panose="020B0604020202020204" pitchFamily="34" charset="0"/>
            </a:endParaRPr>
          </a:p>
          <a:p>
            <a:pPr marL="342900" indent="-342900">
              <a:buAutoNum type="arabicPeriod"/>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18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4"/>
          </p:nvPr>
        </p:nvSpPr>
        <p:spPr/>
        <p:txBody>
          <a:bodyPr/>
          <a:lstStyle/>
          <a:p>
            <a:pPr algn="ctr"/>
            <a:r>
              <a:rPr lang="de-DE" dirty="0">
                <a:latin typeface="Arial" panose="020B0604020202020204" pitchFamily="34" charset="0"/>
                <a:cs typeface="Arial" panose="020B0604020202020204" pitchFamily="34" charset="0"/>
              </a:rPr>
              <a:t>Viel Spaß beim Forschen!</a:t>
            </a:r>
          </a:p>
        </p:txBody>
      </p:sp>
    </p:spTree>
    <p:extLst>
      <p:ext uri="{BB962C8B-B14F-4D97-AF65-F5344CB8AC3E}">
        <p14:creationId xmlns:p14="http://schemas.microsoft.com/office/powerpoint/2010/main" val="387133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867C-6F98-7A86-1177-5922461EAE1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7980228-03BE-4CB8-55BE-029068C27C33}"/>
              </a:ext>
            </a:extLst>
          </p:cNvPr>
          <p:cNvSpPr>
            <a:spLocks noGrp="1"/>
          </p:cNvSpPr>
          <p:nvPr>
            <p:ph type="sldNum" sz="quarter" idx="11"/>
          </p:nvPr>
        </p:nvSpPr>
        <p:spPr/>
        <p:txBody>
          <a:bodyPr/>
          <a:lstStyle/>
          <a:p>
            <a:fld id="{1B11A555-8F09-43CE-979F-AC44272BE1EC}" type="slidenum">
              <a:rPr lang="de-DE" smtClean="0"/>
              <a:pPr/>
              <a:t>4</a:t>
            </a:fld>
            <a:endParaRPr lang="de-DE" dirty="0"/>
          </a:p>
        </p:txBody>
      </p:sp>
      <p:sp>
        <p:nvSpPr>
          <p:cNvPr id="3" name="Textplatzhalter 2">
            <a:extLst>
              <a:ext uri="{FF2B5EF4-FFF2-40B4-BE49-F238E27FC236}">
                <a16:creationId xmlns:a16="http://schemas.microsoft.com/office/drawing/2014/main" id="{858987DC-D2E0-3A88-0066-87271581B6D7}"/>
              </a:ext>
            </a:extLst>
          </p:cNvPr>
          <p:cNvSpPr>
            <a:spLocks noGrp="1"/>
          </p:cNvSpPr>
          <p:nvPr>
            <p:ph type="body" sz="quarter" idx="24"/>
          </p:nvPr>
        </p:nvSpPr>
        <p:spPr/>
        <p:txBody>
          <a:bodyPr/>
          <a:lstStyle/>
          <a:p>
            <a:r>
              <a:rPr lang="fr-FR" dirty="0" err="1"/>
              <a:t>Unser</a:t>
            </a:r>
            <a:r>
              <a:rPr lang="fr-FR" dirty="0"/>
              <a:t> </a:t>
            </a:r>
            <a:r>
              <a:rPr lang="fr-FR" dirty="0" err="1"/>
              <a:t>Fokus</a:t>
            </a:r>
            <a:r>
              <a:rPr lang="fr-FR" dirty="0"/>
              <a:t>: Quantitative </a:t>
            </a:r>
            <a:r>
              <a:rPr lang="fr-FR" dirty="0" err="1"/>
              <a:t>Datenanalyse</a:t>
            </a:r>
            <a:r>
              <a:rPr lang="fr-FR" dirty="0"/>
              <a:t> mit Excel</a:t>
            </a:r>
            <a:endParaRPr lang="de-DE" dirty="0">
              <a:latin typeface="Arial" panose="020B0604020202020204" pitchFamily="34" charset="0"/>
              <a:cs typeface="Arial" panose="020B0604020202020204" pitchFamily="34" charset="0"/>
            </a:endParaRPr>
          </a:p>
        </p:txBody>
      </p:sp>
      <p:sp>
        <p:nvSpPr>
          <p:cNvPr id="5" name="Textplatzhalter 4">
            <a:extLst>
              <a:ext uri="{FF2B5EF4-FFF2-40B4-BE49-F238E27FC236}">
                <a16:creationId xmlns:a16="http://schemas.microsoft.com/office/drawing/2014/main" id="{EF9298CB-1651-AD70-D228-63815E7B0614}"/>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In dieser Präsentation konzentrieren wir uns auf die quantitative Analyse von Daten, also auf mess- und zählbare Informationen wie z. B.</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Anzahl der getrunkenen Tassen pro Tag</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Lernzeit in Stunden pro Woche</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Alter oder Semesteranzahl</a:t>
            </a:r>
          </a:p>
          <a:p>
            <a:endParaRPr lang="de-DE" sz="1600"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Diese Daten können wir mit statistischen Methoden in Excel untersuchen, z. B.</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Mittelwerte berechnen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Zusammenhänge sichtbar machen</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Ergebnisse in Diagrammen visualisieren</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algn="just"/>
            <a:r>
              <a:rPr lang="de-DE" dirty="0">
                <a:latin typeface="Arial" panose="020B0604020202020204" pitchFamily="34" charset="0"/>
                <a:cs typeface="Arial" panose="020B0604020202020204" pitchFamily="34" charset="0"/>
              </a:rPr>
              <a:t>➡️ Ziel ist es, grundlegende Techniken zur Auswertung und Darstellung solcher Daten mit Excel kennenzulernen!</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7" name="Sprechblase: oval 6">
            <a:extLst>
              <a:ext uri="{FF2B5EF4-FFF2-40B4-BE49-F238E27FC236}">
                <a16:creationId xmlns:a16="http://schemas.microsoft.com/office/drawing/2014/main" id="{CAC77A7B-477F-FD35-5670-9B57D23AB05A}"/>
              </a:ext>
            </a:extLst>
          </p:cNvPr>
          <p:cNvSpPr/>
          <p:nvPr/>
        </p:nvSpPr>
        <p:spPr>
          <a:xfrm>
            <a:off x="8469087" y="3429000"/>
            <a:ext cx="3648596" cy="212711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5844E82B-07D7-88D5-CDAA-543A7ACE7D78}"/>
              </a:ext>
            </a:extLst>
          </p:cNvPr>
          <p:cNvSpPr txBox="1"/>
          <p:nvPr/>
        </p:nvSpPr>
        <p:spPr>
          <a:xfrm>
            <a:off x="8756469" y="3847652"/>
            <a:ext cx="3435531" cy="1600438"/>
          </a:xfrm>
          <a:prstGeom prst="rect">
            <a:avLst/>
          </a:prstGeom>
          <a:noFill/>
        </p:spPr>
        <p:txBody>
          <a:bodyPr wrap="square" rtlCol="0">
            <a:spAutoFit/>
          </a:bodyPr>
          <a:lstStyle/>
          <a:p>
            <a:r>
              <a:rPr lang="de-DE" sz="1600" dirty="0">
                <a:solidFill>
                  <a:schemeClr val="bg1"/>
                </a:solidFill>
                <a:latin typeface="Arial" panose="020B0604020202020204" pitchFamily="34" charset="0"/>
                <a:cs typeface="Arial" panose="020B0604020202020204" pitchFamily="34" charset="0"/>
              </a:rPr>
              <a:t>Dafür nutzen wir einen Datensatz über Kaffeekonsum und Lernzeit von Studierenden, um zu zeigen, wie man Daten auswertet und anschaulich darstellt.</a:t>
            </a:r>
          </a:p>
          <a:p>
            <a:endParaRPr lang="de-DE" dirty="0">
              <a:solidFill>
                <a:schemeClr val="bg1"/>
              </a:solidFill>
            </a:endParaRPr>
          </a:p>
        </p:txBody>
      </p:sp>
    </p:spTree>
    <p:extLst>
      <p:ext uri="{BB962C8B-B14F-4D97-AF65-F5344CB8AC3E}">
        <p14:creationId xmlns:p14="http://schemas.microsoft.com/office/powerpoint/2010/main" val="106109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459A3-A709-C73B-2AA1-B140595D30ED}"/>
            </a:ext>
          </a:extLst>
        </p:cNvPr>
        <p:cNvGrpSpPr/>
        <p:nvPr/>
      </p:nvGrpSpPr>
      <p:grpSpPr>
        <a:xfrm>
          <a:off x="0" y="0"/>
          <a:ext cx="0" cy="0"/>
          <a:chOff x="0" y="0"/>
          <a:chExt cx="0" cy="0"/>
        </a:xfrm>
      </p:grpSpPr>
      <p:sp>
        <p:nvSpPr>
          <p:cNvPr id="16" name="Rechteck: abgerundete Ecken 15">
            <a:extLst>
              <a:ext uri="{FF2B5EF4-FFF2-40B4-BE49-F238E27FC236}">
                <a16:creationId xmlns:a16="http://schemas.microsoft.com/office/drawing/2014/main" id="{45C5DE6E-AB18-3706-3EA0-D4F08ECE0114}"/>
              </a:ext>
            </a:extLst>
          </p:cNvPr>
          <p:cNvSpPr/>
          <p:nvPr/>
        </p:nvSpPr>
        <p:spPr>
          <a:xfrm>
            <a:off x="894070" y="1510506"/>
            <a:ext cx="2511846" cy="16416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29F9F1BE-3B85-00BB-0B5A-B6B9E2922F60}"/>
              </a:ext>
            </a:extLst>
          </p:cNvPr>
          <p:cNvSpPr>
            <a:spLocks noGrp="1"/>
          </p:cNvSpPr>
          <p:nvPr>
            <p:ph type="sldNum" sz="quarter" idx="11"/>
          </p:nvPr>
        </p:nvSpPr>
        <p:spPr/>
        <p:txBody>
          <a:bodyPr/>
          <a:lstStyle/>
          <a:p>
            <a:fld id="{1B11A555-8F09-43CE-979F-AC44272BE1EC}" type="slidenum">
              <a:rPr lang="de-DE" smtClean="0"/>
              <a:pPr/>
              <a:t>5</a:t>
            </a:fld>
            <a:endParaRPr lang="de-DE" dirty="0"/>
          </a:p>
        </p:txBody>
      </p:sp>
      <p:sp>
        <p:nvSpPr>
          <p:cNvPr id="3" name="Textplatzhalter 2">
            <a:extLst>
              <a:ext uri="{FF2B5EF4-FFF2-40B4-BE49-F238E27FC236}">
                <a16:creationId xmlns:a16="http://schemas.microsoft.com/office/drawing/2014/main" id="{3588A61C-256B-41BD-EC7B-AC37F6844B33}"/>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Einen Schritt zurück: Von der Erhebung zur Analyse und Interpretation</a:t>
            </a:r>
          </a:p>
        </p:txBody>
      </p:sp>
      <p:sp>
        <p:nvSpPr>
          <p:cNvPr id="4" name="Fußzeilenplatzhalter 3">
            <a:extLst>
              <a:ext uri="{FF2B5EF4-FFF2-40B4-BE49-F238E27FC236}">
                <a16:creationId xmlns:a16="http://schemas.microsoft.com/office/drawing/2014/main" id="{25585CF1-A3C5-072F-BF15-88DD071992F3}"/>
              </a:ext>
            </a:extLst>
          </p:cNvPr>
          <p:cNvSpPr>
            <a:spLocks noGrp="1"/>
          </p:cNvSpPr>
          <p:nvPr>
            <p:ph type="ftr" sz="quarter" idx="3"/>
          </p:nvPr>
        </p:nvSpPr>
        <p:spPr/>
        <p:txBody>
          <a:bodyPr/>
          <a:lstStyle/>
          <a:p>
            <a:r>
              <a:rPr lang="de-DE"/>
              <a:t>Katholische Universität Eichstätt-Ingolstadt</a:t>
            </a:r>
            <a:endParaRPr lang="de-DE" dirty="0"/>
          </a:p>
        </p:txBody>
      </p:sp>
      <p:pic>
        <p:nvPicPr>
          <p:cNvPr id="7" name="Grafik 6" descr="Marke 1 Silhouette">
            <a:extLst>
              <a:ext uri="{FF2B5EF4-FFF2-40B4-BE49-F238E27FC236}">
                <a16:creationId xmlns:a16="http://schemas.microsoft.com/office/drawing/2014/main" id="{7098CEE2-46F5-CEEB-29C0-5515BB7D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895" y="1724508"/>
            <a:ext cx="606845" cy="606845"/>
          </a:xfrm>
          <a:prstGeom prst="rect">
            <a:avLst/>
          </a:prstGeom>
        </p:spPr>
      </p:pic>
      <p:pic>
        <p:nvPicPr>
          <p:cNvPr id="10" name="Grafik 9" descr="Abzeichen Silhouette">
            <a:extLst>
              <a:ext uri="{FF2B5EF4-FFF2-40B4-BE49-F238E27FC236}">
                <a16:creationId xmlns:a16="http://schemas.microsoft.com/office/drawing/2014/main" id="{E09F55DD-601B-9730-3C84-5024B95F68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954" y="4458074"/>
            <a:ext cx="608400" cy="608400"/>
          </a:xfrm>
          <a:prstGeom prst="rect">
            <a:avLst/>
          </a:prstGeom>
        </p:spPr>
      </p:pic>
      <p:pic>
        <p:nvPicPr>
          <p:cNvPr id="12" name="Grafik 11" descr="Marke 3 Silhouette">
            <a:extLst>
              <a:ext uri="{FF2B5EF4-FFF2-40B4-BE49-F238E27FC236}">
                <a16:creationId xmlns:a16="http://schemas.microsoft.com/office/drawing/2014/main" id="{0D8DE2BF-5CFB-36BB-7E51-F2549D232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41742" y="1731185"/>
            <a:ext cx="608400" cy="608400"/>
          </a:xfrm>
          <a:prstGeom prst="rect">
            <a:avLst/>
          </a:prstGeom>
        </p:spPr>
      </p:pic>
      <p:pic>
        <p:nvPicPr>
          <p:cNvPr id="14" name="Grafik 13" descr="Marke 4 Silhouette">
            <a:extLst>
              <a:ext uri="{FF2B5EF4-FFF2-40B4-BE49-F238E27FC236}">
                <a16:creationId xmlns:a16="http://schemas.microsoft.com/office/drawing/2014/main" id="{11BCA4CA-6AFD-9FA7-7D37-24C4B461D7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89927" y="5121441"/>
            <a:ext cx="608400" cy="608400"/>
          </a:xfrm>
          <a:prstGeom prst="rect">
            <a:avLst/>
          </a:prstGeom>
        </p:spPr>
      </p:pic>
      <p:sp>
        <p:nvSpPr>
          <p:cNvPr id="15" name="Textfeld 14">
            <a:extLst>
              <a:ext uri="{FF2B5EF4-FFF2-40B4-BE49-F238E27FC236}">
                <a16:creationId xmlns:a16="http://schemas.microsoft.com/office/drawing/2014/main" id="{19018C3E-F6DD-A2AB-E3F7-C70F67100490}"/>
              </a:ext>
            </a:extLst>
          </p:cNvPr>
          <p:cNvSpPr txBox="1"/>
          <p:nvPr/>
        </p:nvSpPr>
        <p:spPr>
          <a:xfrm>
            <a:off x="1179590" y="1731185"/>
            <a:ext cx="2031695" cy="1200329"/>
          </a:xfrm>
          <a:prstGeom prst="rect">
            <a:avLst/>
          </a:prstGeom>
          <a:noFill/>
          <a:ln>
            <a:noFill/>
          </a:ln>
        </p:spPr>
        <p:txBody>
          <a:bodyPr wrap="square" rtlCol="0">
            <a:spAutoFit/>
          </a:bodyPr>
          <a:lstStyle/>
          <a:p>
            <a:r>
              <a:rPr lang="de-DE" sz="1600" b="1" dirty="0">
                <a:solidFill>
                  <a:schemeClr val="bg1"/>
                </a:solidFill>
                <a:latin typeface="Arial" panose="020B0604020202020204" pitchFamily="34" charset="0"/>
                <a:cs typeface="Arial" panose="020B0604020202020204" pitchFamily="34" charset="0"/>
              </a:rPr>
              <a:t>Datenerhebung</a:t>
            </a:r>
            <a:r>
              <a:rPr lang="de-DE" sz="1600" dirty="0">
                <a:solidFill>
                  <a:schemeClr val="bg1"/>
                </a:solidFill>
                <a:latin typeface="Arial" panose="020B0604020202020204" pitchFamily="34" charset="0"/>
                <a:cs typeface="Arial" panose="020B0604020202020204" pitchFamily="34" charset="0"/>
              </a:rPr>
              <a:t>:</a:t>
            </a:r>
          </a:p>
          <a:p>
            <a:r>
              <a:rPr lang="de-DE" sz="1400" dirty="0">
                <a:solidFill>
                  <a:schemeClr val="bg1"/>
                </a:solidFill>
                <a:latin typeface="Arial" panose="020B0604020202020204" pitchFamily="34" charset="0"/>
                <a:cs typeface="Arial" panose="020B0604020202020204" pitchFamily="34" charset="0"/>
              </a:rPr>
              <a:t>Daten werden zuerst gesammelt, z. B. mit Fragebögen oder durch Beobachtungen.</a:t>
            </a:r>
          </a:p>
        </p:txBody>
      </p:sp>
      <p:sp>
        <p:nvSpPr>
          <p:cNvPr id="17" name="Rechteck: abgerundete Ecken 16">
            <a:extLst>
              <a:ext uri="{FF2B5EF4-FFF2-40B4-BE49-F238E27FC236}">
                <a16:creationId xmlns:a16="http://schemas.microsoft.com/office/drawing/2014/main" id="{335F280E-5884-48C7-99A0-1A4122196BBF}"/>
              </a:ext>
            </a:extLst>
          </p:cNvPr>
          <p:cNvSpPr/>
          <p:nvPr/>
        </p:nvSpPr>
        <p:spPr>
          <a:xfrm>
            <a:off x="1355795" y="3734347"/>
            <a:ext cx="3362796" cy="2674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E05F4154-014C-85FF-ECC3-E4074CBAD123}"/>
              </a:ext>
            </a:extLst>
          </p:cNvPr>
          <p:cNvSpPr txBox="1"/>
          <p:nvPr/>
        </p:nvSpPr>
        <p:spPr>
          <a:xfrm>
            <a:off x="1506556" y="3798936"/>
            <a:ext cx="3031935" cy="2523768"/>
          </a:xfrm>
          <a:prstGeom prst="rect">
            <a:avLst/>
          </a:prstGeom>
          <a:noFill/>
          <a:ln>
            <a:solidFill>
              <a:srgbClr val="232F66"/>
            </a:solidFill>
          </a:ln>
        </p:spPr>
        <p:txBody>
          <a:bodyPr wrap="square" rtlCol="0">
            <a:spAutoFit/>
          </a:bodyPr>
          <a:lstStyle/>
          <a:p>
            <a:r>
              <a:rPr lang="de-DE" sz="1600" b="1" dirty="0">
                <a:solidFill>
                  <a:schemeClr val="bg1"/>
                </a:solidFill>
                <a:latin typeface="Arial" panose="020B0604020202020204" pitchFamily="34" charset="0"/>
                <a:cs typeface="Arial" panose="020B0604020202020204" pitchFamily="34" charset="0"/>
              </a:rPr>
              <a:t>Datenerfassung und Codierung:</a:t>
            </a:r>
            <a:br>
              <a:rPr lang="de-DE" sz="1400" dirty="0">
                <a:solidFill>
                  <a:schemeClr val="bg1"/>
                </a:solidFill>
                <a:latin typeface="Arial" panose="020B0604020202020204" pitchFamily="34" charset="0"/>
                <a:cs typeface="Arial" panose="020B0604020202020204" pitchFamily="34" charset="0"/>
              </a:rPr>
            </a:br>
            <a:r>
              <a:rPr lang="de-DE" sz="1400" dirty="0">
                <a:solidFill>
                  <a:schemeClr val="bg1"/>
                </a:solidFill>
                <a:latin typeface="Arial" panose="020B0604020202020204" pitchFamily="34" charset="0"/>
                <a:cs typeface="Arial" panose="020B0604020202020204" pitchFamily="34" charset="0"/>
              </a:rPr>
              <a:t>Gesammelte Informationen werden häufig in Zahlen übersetzt (Codierung).</a:t>
            </a:r>
            <a:br>
              <a:rPr lang="de-DE" sz="1400" dirty="0">
                <a:solidFill>
                  <a:schemeClr val="bg1"/>
                </a:solidFill>
                <a:latin typeface="Arial" panose="020B0604020202020204" pitchFamily="34" charset="0"/>
                <a:cs typeface="Arial" panose="020B0604020202020204" pitchFamily="34" charset="0"/>
              </a:rPr>
            </a:br>
            <a:r>
              <a:rPr lang="de-DE" sz="1400" dirty="0">
                <a:solidFill>
                  <a:schemeClr val="bg1"/>
                </a:solidFill>
                <a:latin typeface="Arial" panose="020B0604020202020204" pitchFamily="34" charset="0"/>
                <a:cs typeface="Arial" panose="020B0604020202020204" pitchFamily="34" charset="0"/>
              </a:rPr>
              <a:t>Zum Beispiel: „Anzahl der Tassen Kaffee pro Tag“ wird als Zahl eingetragen: 0, 1, 2, 3 usw.</a:t>
            </a:r>
          </a:p>
          <a:p>
            <a:r>
              <a:rPr lang="de-DE" sz="1400" dirty="0">
                <a:solidFill>
                  <a:schemeClr val="bg1"/>
                </a:solidFill>
                <a:latin typeface="Arial" panose="020B0604020202020204" pitchFamily="34" charset="0"/>
                <a:cs typeface="Arial" panose="020B0604020202020204" pitchFamily="34" charset="0"/>
              </a:rPr>
              <a:t>Alle so codierten Daten zusammen bilden den Datensatz, mit dem später gearbeitet wird.</a:t>
            </a:r>
          </a:p>
        </p:txBody>
      </p:sp>
      <p:sp>
        <p:nvSpPr>
          <p:cNvPr id="19" name="Rechteck: abgerundete Ecken 18">
            <a:extLst>
              <a:ext uri="{FF2B5EF4-FFF2-40B4-BE49-F238E27FC236}">
                <a16:creationId xmlns:a16="http://schemas.microsoft.com/office/drawing/2014/main" id="{23A642F1-F527-8A59-4FC2-78BB96A179A5}"/>
              </a:ext>
            </a:extLst>
          </p:cNvPr>
          <p:cNvSpPr/>
          <p:nvPr/>
        </p:nvSpPr>
        <p:spPr>
          <a:xfrm>
            <a:off x="4997700" y="1749411"/>
            <a:ext cx="3331226" cy="27535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00D9A6EA-6E2A-E7B0-8F8D-AF5944E28190}"/>
              </a:ext>
            </a:extLst>
          </p:cNvPr>
          <p:cNvSpPr txBox="1"/>
          <p:nvPr/>
        </p:nvSpPr>
        <p:spPr>
          <a:xfrm>
            <a:off x="5232902" y="1891977"/>
            <a:ext cx="3031935" cy="2492990"/>
          </a:xfrm>
          <a:prstGeom prst="rect">
            <a:avLst/>
          </a:prstGeom>
          <a:noFill/>
          <a:ln>
            <a:noFill/>
          </a:ln>
        </p:spPr>
        <p:txBody>
          <a:bodyPr wrap="square" rtlCol="0">
            <a:spAutoFit/>
          </a:bodyPr>
          <a:lstStyle/>
          <a:p>
            <a:r>
              <a:rPr lang="de-DE" sz="1600" b="1" dirty="0">
                <a:solidFill>
                  <a:schemeClr val="bg1"/>
                </a:solidFill>
                <a:latin typeface="Arial" panose="020B0604020202020204" pitchFamily="34" charset="0"/>
                <a:cs typeface="Arial" panose="020B0604020202020204" pitchFamily="34" charset="0"/>
              </a:rPr>
              <a:t>Datenmatrix</a:t>
            </a:r>
            <a:endParaRPr lang="de-DE" sz="1400" b="1" dirty="0">
              <a:solidFill>
                <a:schemeClr val="bg1"/>
              </a:solidFill>
              <a:latin typeface="Arial" panose="020B0604020202020204" pitchFamily="34" charset="0"/>
              <a:cs typeface="Arial" panose="020B0604020202020204" pitchFamily="34" charset="0"/>
            </a:endParaRPr>
          </a:p>
          <a:p>
            <a:r>
              <a:rPr lang="de-DE" sz="1400" dirty="0">
                <a:solidFill>
                  <a:schemeClr val="bg1"/>
                </a:solidFill>
                <a:latin typeface="Arial" panose="020B0604020202020204" pitchFamily="34" charset="0"/>
                <a:cs typeface="Arial" panose="020B0604020202020204" pitchFamily="34" charset="0"/>
              </a:rPr>
              <a:t>Die codierten Zahlen werden in einer Tabelle gesammelt – der sogenannten Datenmatrix.</a:t>
            </a:r>
          </a:p>
          <a:p>
            <a:pPr marL="285750" indent="-285750">
              <a:buFont typeface="Arial" panose="020B0604020202020204" pitchFamily="34" charset="0"/>
              <a:buChar char="•"/>
            </a:pPr>
            <a:r>
              <a:rPr lang="de-DE" sz="1400" dirty="0">
                <a:solidFill>
                  <a:schemeClr val="bg1"/>
                </a:solidFill>
                <a:latin typeface="Arial" panose="020B0604020202020204" pitchFamily="34" charset="0"/>
                <a:cs typeface="Arial" panose="020B0604020202020204" pitchFamily="34" charset="0"/>
              </a:rPr>
              <a:t>Zeilen stehen für einzelne Personen oder Untersuchungseinheiten</a:t>
            </a:r>
          </a:p>
          <a:p>
            <a:pPr marL="285750" indent="-285750">
              <a:buFont typeface="Arial" panose="020B0604020202020204" pitchFamily="34" charset="0"/>
              <a:buChar char="•"/>
            </a:pPr>
            <a:r>
              <a:rPr lang="de-DE" sz="1400" dirty="0">
                <a:solidFill>
                  <a:schemeClr val="bg1"/>
                </a:solidFill>
                <a:latin typeface="Arial" panose="020B0604020202020204" pitchFamily="34" charset="0"/>
                <a:cs typeface="Arial" panose="020B0604020202020204" pitchFamily="34" charset="0"/>
              </a:rPr>
              <a:t>Spalten stehen für verschiedene Merkmale, wie z. B. „Anzahl Tassen Kaffee“ oder „Studiengang“.</a:t>
            </a:r>
          </a:p>
        </p:txBody>
      </p:sp>
      <p:sp>
        <p:nvSpPr>
          <p:cNvPr id="21" name="Rechteck: abgerundete Ecken 20">
            <a:extLst>
              <a:ext uri="{FF2B5EF4-FFF2-40B4-BE49-F238E27FC236}">
                <a16:creationId xmlns:a16="http://schemas.microsoft.com/office/drawing/2014/main" id="{B6744B09-0BB1-6913-734C-B2E84ABFC768}"/>
              </a:ext>
            </a:extLst>
          </p:cNvPr>
          <p:cNvSpPr/>
          <p:nvPr/>
        </p:nvSpPr>
        <p:spPr>
          <a:xfrm>
            <a:off x="8950284" y="4237720"/>
            <a:ext cx="2511846" cy="25026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BED5CCD5-3369-86AC-DF04-97EFEAE585CB}"/>
              </a:ext>
            </a:extLst>
          </p:cNvPr>
          <p:cNvSpPr txBox="1"/>
          <p:nvPr/>
        </p:nvSpPr>
        <p:spPr>
          <a:xfrm>
            <a:off x="9240110" y="4399440"/>
            <a:ext cx="2031695" cy="2062103"/>
          </a:xfrm>
          <a:prstGeom prst="rect">
            <a:avLst/>
          </a:prstGeom>
          <a:noFill/>
          <a:ln>
            <a:noFill/>
          </a:ln>
        </p:spPr>
        <p:txBody>
          <a:bodyPr wrap="square" rtlCol="0">
            <a:spAutoFit/>
          </a:bodyPr>
          <a:lstStyle/>
          <a:p>
            <a:r>
              <a:rPr lang="de-DE" sz="1600" b="1" dirty="0">
                <a:solidFill>
                  <a:schemeClr val="bg1"/>
                </a:solidFill>
                <a:latin typeface="Arial" panose="020B0604020202020204" pitchFamily="34" charset="0"/>
                <a:cs typeface="Arial" panose="020B0604020202020204" pitchFamily="34" charset="0"/>
              </a:rPr>
              <a:t>Datenanalyse</a:t>
            </a:r>
            <a:r>
              <a:rPr lang="de-DE" sz="1600" dirty="0">
                <a:solidFill>
                  <a:schemeClr val="bg1"/>
                </a:solidFill>
                <a:latin typeface="Arial" panose="020B0604020202020204" pitchFamily="34" charset="0"/>
                <a:cs typeface="Arial" panose="020B0604020202020204" pitchFamily="34" charset="0"/>
              </a:rPr>
              <a:t>:</a:t>
            </a:r>
          </a:p>
          <a:p>
            <a:r>
              <a:rPr lang="de-DE" sz="1400" dirty="0">
                <a:solidFill>
                  <a:schemeClr val="bg1"/>
                </a:solidFill>
                <a:latin typeface="Arial" panose="020B0604020202020204" pitchFamily="34" charset="0"/>
                <a:cs typeface="Arial" panose="020B0604020202020204" pitchFamily="34" charset="0"/>
              </a:rPr>
              <a:t>Die Zahlen werden untersucht und visualisiert, um Muster oder Zusammenhänge zu erkennen. Dazu stehen verschiedene Programme zur Verfügung, z. B. Excel.</a:t>
            </a:r>
          </a:p>
        </p:txBody>
      </p:sp>
      <p:pic>
        <p:nvPicPr>
          <p:cNvPr id="24" name="Grafik 23" descr="Marke 5 Silhouette">
            <a:extLst>
              <a:ext uri="{FF2B5EF4-FFF2-40B4-BE49-F238E27FC236}">
                <a16:creationId xmlns:a16="http://schemas.microsoft.com/office/drawing/2014/main" id="{501785A7-BCA5-6EF9-27D1-6CD78E575E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98306" y="1656394"/>
            <a:ext cx="608400" cy="608400"/>
          </a:xfrm>
          <a:prstGeom prst="rect">
            <a:avLst/>
          </a:prstGeom>
        </p:spPr>
      </p:pic>
      <p:sp>
        <p:nvSpPr>
          <p:cNvPr id="25" name="Rechteck: abgerundete Ecken 24">
            <a:extLst>
              <a:ext uri="{FF2B5EF4-FFF2-40B4-BE49-F238E27FC236}">
                <a16:creationId xmlns:a16="http://schemas.microsoft.com/office/drawing/2014/main" id="{D1D1BD49-42F7-8C3C-818F-1190BAE12290}"/>
              </a:ext>
            </a:extLst>
          </p:cNvPr>
          <p:cNvSpPr/>
          <p:nvPr/>
        </p:nvSpPr>
        <p:spPr>
          <a:xfrm>
            <a:off x="9370795" y="1118940"/>
            <a:ext cx="2511846" cy="25026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0E894B33-D379-FF2D-FC32-6ECB78AB2DC9}"/>
              </a:ext>
            </a:extLst>
          </p:cNvPr>
          <p:cNvSpPr txBox="1"/>
          <p:nvPr/>
        </p:nvSpPr>
        <p:spPr>
          <a:xfrm>
            <a:off x="9562666" y="1290762"/>
            <a:ext cx="2285520" cy="2062103"/>
          </a:xfrm>
          <a:prstGeom prst="rect">
            <a:avLst/>
          </a:prstGeom>
          <a:noFill/>
          <a:ln>
            <a:noFill/>
          </a:ln>
        </p:spPr>
        <p:txBody>
          <a:bodyPr wrap="square" rtlCol="0">
            <a:spAutoFit/>
          </a:bodyPr>
          <a:lstStyle/>
          <a:p>
            <a:r>
              <a:rPr lang="de-DE" sz="1600" b="1" dirty="0">
                <a:solidFill>
                  <a:schemeClr val="bg1"/>
                </a:solidFill>
                <a:latin typeface="Arial" panose="020B0604020202020204" pitchFamily="34" charset="0"/>
                <a:cs typeface="Arial" panose="020B0604020202020204" pitchFamily="34" charset="0"/>
              </a:rPr>
              <a:t>Interpretation</a:t>
            </a:r>
            <a:r>
              <a:rPr lang="de-DE" sz="1600" dirty="0">
                <a:solidFill>
                  <a:schemeClr val="bg1"/>
                </a:solidFill>
                <a:latin typeface="Arial" panose="020B0604020202020204" pitchFamily="34" charset="0"/>
                <a:cs typeface="Arial" panose="020B0604020202020204" pitchFamily="34" charset="0"/>
              </a:rPr>
              <a:t>:</a:t>
            </a:r>
          </a:p>
          <a:p>
            <a:r>
              <a:rPr lang="de-DE" sz="1400" dirty="0">
                <a:solidFill>
                  <a:schemeClr val="bg1"/>
                </a:solidFill>
                <a:latin typeface="Arial" panose="020B0604020202020204" pitchFamily="34" charset="0"/>
                <a:cs typeface="Arial" panose="020B0604020202020204" pitchFamily="34" charset="0"/>
              </a:rPr>
              <a:t>Die Ergebnisse der Datenanalyse werden erklärt und bewertet. So kann man verstehen, was die Daten über den Zusammenhang zwischen den untersuchten Merkmalen aussagen.</a:t>
            </a:r>
          </a:p>
        </p:txBody>
      </p:sp>
      <p:cxnSp>
        <p:nvCxnSpPr>
          <p:cNvPr id="32" name="Verbinder: gekrümmt 31">
            <a:extLst>
              <a:ext uri="{FF2B5EF4-FFF2-40B4-BE49-F238E27FC236}">
                <a16:creationId xmlns:a16="http://schemas.microsoft.com/office/drawing/2014/main" id="{A566843C-CABA-9464-57F5-A1E94B1E48FB}"/>
              </a:ext>
            </a:extLst>
          </p:cNvPr>
          <p:cNvCxnSpPr>
            <a:cxnSpLocks/>
            <a:stCxn id="18" idx="0"/>
          </p:cNvCxnSpPr>
          <p:nvPr/>
        </p:nvCxnSpPr>
        <p:spPr>
          <a:xfrm rot="5400000" flipH="1" flipV="1">
            <a:off x="2996228" y="2256674"/>
            <a:ext cx="1568558" cy="151596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Verbinder: gekrümmt 33">
            <a:extLst>
              <a:ext uri="{FF2B5EF4-FFF2-40B4-BE49-F238E27FC236}">
                <a16:creationId xmlns:a16="http://schemas.microsoft.com/office/drawing/2014/main" id="{3477970D-26C0-35DA-3AE1-9B9F9AD53A77}"/>
              </a:ext>
            </a:extLst>
          </p:cNvPr>
          <p:cNvCxnSpPr>
            <a:cxnSpLocks/>
            <a:stCxn id="19" idx="2"/>
          </p:cNvCxnSpPr>
          <p:nvPr/>
        </p:nvCxnSpPr>
        <p:spPr>
          <a:xfrm rot="16200000" flipH="1">
            <a:off x="6987967" y="4178317"/>
            <a:ext cx="925349" cy="157465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Verbinder: gekrümmt 35">
            <a:extLst>
              <a:ext uri="{FF2B5EF4-FFF2-40B4-BE49-F238E27FC236}">
                <a16:creationId xmlns:a16="http://schemas.microsoft.com/office/drawing/2014/main" id="{5F70C68D-54CB-5A45-BB2F-C1A4C6359911}"/>
              </a:ext>
            </a:extLst>
          </p:cNvPr>
          <p:cNvCxnSpPr>
            <a:cxnSpLocks/>
            <a:stCxn id="21" idx="0"/>
          </p:cNvCxnSpPr>
          <p:nvPr/>
        </p:nvCxnSpPr>
        <p:spPr>
          <a:xfrm rot="16200000" flipV="1">
            <a:off x="8586341" y="2617854"/>
            <a:ext cx="1952651" cy="1287082"/>
          </a:xfrm>
          <a:prstGeom prst="curvedConnector3">
            <a:avLst>
              <a:gd name="adj1" fmla="val 257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Verbinder: gekrümmt 42">
            <a:extLst>
              <a:ext uri="{FF2B5EF4-FFF2-40B4-BE49-F238E27FC236}">
                <a16:creationId xmlns:a16="http://schemas.microsoft.com/office/drawing/2014/main" id="{CCB7F8F8-0E20-FB14-1CC2-FBF2ED091D09}"/>
              </a:ext>
            </a:extLst>
          </p:cNvPr>
          <p:cNvCxnSpPr>
            <a:cxnSpLocks/>
            <a:stCxn id="7" idx="2"/>
            <a:endCxn id="10" idx="0"/>
          </p:cNvCxnSpPr>
          <p:nvPr/>
        </p:nvCxnSpPr>
        <p:spPr>
          <a:xfrm rot="16200000" flipH="1">
            <a:off x="-313124" y="3177795"/>
            <a:ext cx="2126721" cy="43383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8E6DE-AC17-B576-8742-210B28B991D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2B6645-8938-053A-CE5F-B9B785273DF2}"/>
              </a:ext>
            </a:extLst>
          </p:cNvPr>
          <p:cNvSpPr>
            <a:spLocks noGrp="1"/>
          </p:cNvSpPr>
          <p:nvPr>
            <p:ph type="sldNum" sz="quarter" idx="11"/>
          </p:nvPr>
        </p:nvSpPr>
        <p:spPr/>
        <p:txBody>
          <a:bodyPr/>
          <a:lstStyle/>
          <a:p>
            <a:fld id="{1B11A555-8F09-43CE-979F-AC44272BE1EC}" type="slidenum">
              <a:rPr lang="de-DE" smtClean="0"/>
              <a:pPr/>
              <a:t>6</a:t>
            </a:fld>
            <a:endParaRPr lang="de-DE" dirty="0"/>
          </a:p>
        </p:txBody>
      </p:sp>
      <p:sp>
        <p:nvSpPr>
          <p:cNvPr id="3" name="Textplatzhalter 2">
            <a:extLst>
              <a:ext uri="{FF2B5EF4-FFF2-40B4-BE49-F238E27FC236}">
                <a16:creationId xmlns:a16="http://schemas.microsoft.com/office/drawing/2014/main" id="{3ECFEB38-CAEB-B47F-42C2-91094BC7F8F5}"/>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Excel-Oberfläche (Windows)</a:t>
            </a:r>
          </a:p>
        </p:txBody>
      </p:sp>
      <p:sp>
        <p:nvSpPr>
          <p:cNvPr id="4" name="Fußzeilenplatzhalter 3">
            <a:extLst>
              <a:ext uri="{FF2B5EF4-FFF2-40B4-BE49-F238E27FC236}">
                <a16:creationId xmlns:a16="http://schemas.microsoft.com/office/drawing/2014/main" id="{A451EE5D-46FB-F7EB-0730-1C25DF3302D4}"/>
              </a:ext>
            </a:extLst>
          </p:cNvPr>
          <p:cNvSpPr>
            <a:spLocks noGrp="1"/>
          </p:cNvSpPr>
          <p:nvPr>
            <p:ph type="ftr" sz="quarter" idx="3"/>
          </p:nvPr>
        </p:nvSpPr>
        <p:spPr/>
        <p:txBody>
          <a:bodyPr/>
          <a:lstStyle/>
          <a:p>
            <a:r>
              <a:rPr lang="de-DE"/>
              <a:t>Katholische Universität Eichstätt-Ingolstadt</a:t>
            </a:r>
            <a:endParaRPr lang="de-DE" dirty="0"/>
          </a:p>
        </p:txBody>
      </p:sp>
      <p:sp>
        <p:nvSpPr>
          <p:cNvPr id="5" name="Textplatzhalter 4">
            <a:extLst>
              <a:ext uri="{FF2B5EF4-FFF2-40B4-BE49-F238E27FC236}">
                <a16:creationId xmlns:a16="http://schemas.microsoft.com/office/drawing/2014/main" id="{92BCE512-A439-FD81-0014-317F7EC5AA6A}"/>
              </a:ext>
            </a:extLst>
          </p:cNvPr>
          <p:cNvSpPr>
            <a:spLocks noGrp="1"/>
          </p:cNvSpPr>
          <p:nvPr>
            <p:ph type="body" sz="quarter" idx="25"/>
          </p:nvPr>
        </p:nvSpPr>
        <p:spPr/>
        <p:txBody>
          <a:bodyPr/>
          <a:lstStyle/>
          <a:p>
            <a:endParaRPr lang="de-DE" dirty="0">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023E8F05-470A-4DBA-6636-E6F7FC794363}"/>
              </a:ext>
            </a:extLst>
          </p:cNvPr>
          <p:cNvPicPr>
            <a:picLocks noChangeAspect="1"/>
          </p:cNvPicPr>
          <p:nvPr/>
        </p:nvPicPr>
        <p:blipFill>
          <a:blip r:embed="rId2"/>
          <a:stretch>
            <a:fillRect/>
          </a:stretch>
        </p:blipFill>
        <p:spPr>
          <a:xfrm>
            <a:off x="255093" y="1409699"/>
            <a:ext cx="11550650" cy="4236655"/>
          </a:xfrm>
          <a:prstGeom prst="rect">
            <a:avLst/>
          </a:prstGeom>
        </p:spPr>
      </p:pic>
      <p:sp>
        <p:nvSpPr>
          <p:cNvPr id="13" name="Rechteck 12">
            <a:extLst>
              <a:ext uri="{FF2B5EF4-FFF2-40B4-BE49-F238E27FC236}">
                <a16:creationId xmlns:a16="http://schemas.microsoft.com/office/drawing/2014/main" id="{0F1C79CB-20BD-746D-AA80-C419F5B5C2EF}"/>
              </a:ext>
            </a:extLst>
          </p:cNvPr>
          <p:cNvSpPr/>
          <p:nvPr/>
        </p:nvSpPr>
        <p:spPr>
          <a:xfrm>
            <a:off x="132041" y="1261443"/>
            <a:ext cx="11743048" cy="365125"/>
          </a:xfrm>
          <a:prstGeom prst="rect">
            <a:avLst/>
          </a:prstGeom>
          <a:no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4" name="Rechteck 13">
            <a:extLst>
              <a:ext uri="{FF2B5EF4-FFF2-40B4-BE49-F238E27FC236}">
                <a16:creationId xmlns:a16="http://schemas.microsoft.com/office/drawing/2014/main" id="{188880FC-42CF-77C2-17AA-CA01BA58C782}"/>
              </a:ext>
            </a:extLst>
          </p:cNvPr>
          <p:cNvSpPr/>
          <p:nvPr/>
        </p:nvSpPr>
        <p:spPr>
          <a:xfrm>
            <a:off x="132041" y="1674630"/>
            <a:ext cx="11743048" cy="789153"/>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5" name="Rechteck 14">
            <a:extLst>
              <a:ext uri="{FF2B5EF4-FFF2-40B4-BE49-F238E27FC236}">
                <a16:creationId xmlns:a16="http://schemas.microsoft.com/office/drawing/2014/main" id="{9B0AC8E3-CBF7-84BD-8BC4-6E35AD971DA3}"/>
              </a:ext>
            </a:extLst>
          </p:cNvPr>
          <p:cNvSpPr/>
          <p:nvPr/>
        </p:nvSpPr>
        <p:spPr>
          <a:xfrm>
            <a:off x="10576193" y="5479720"/>
            <a:ext cx="1222107" cy="231287"/>
          </a:xfrm>
          <a:prstGeom prst="rect">
            <a:avLst/>
          </a:prstGeom>
          <a:noFill/>
          <a:ln w="38100">
            <a:solidFill>
              <a:srgbClr val="232F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6" name="Rechteck 15">
            <a:extLst>
              <a:ext uri="{FF2B5EF4-FFF2-40B4-BE49-F238E27FC236}">
                <a16:creationId xmlns:a16="http://schemas.microsoft.com/office/drawing/2014/main" id="{2983706D-623C-E655-83A8-C067E78192A0}"/>
              </a:ext>
            </a:extLst>
          </p:cNvPr>
          <p:cNvSpPr/>
          <p:nvPr/>
        </p:nvSpPr>
        <p:spPr>
          <a:xfrm>
            <a:off x="1364094" y="3660492"/>
            <a:ext cx="508773" cy="206428"/>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9" name="Textfeld 18">
            <a:extLst>
              <a:ext uri="{FF2B5EF4-FFF2-40B4-BE49-F238E27FC236}">
                <a16:creationId xmlns:a16="http://schemas.microsoft.com/office/drawing/2014/main" id="{9F599546-3B68-46D5-9220-9F8D5B172B73}"/>
              </a:ext>
            </a:extLst>
          </p:cNvPr>
          <p:cNvSpPr txBox="1"/>
          <p:nvPr/>
        </p:nvSpPr>
        <p:spPr>
          <a:xfrm>
            <a:off x="6708645" y="322691"/>
            <a:ext cx="1131065" cy="338554"/>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Titelleiste</a:t>
            </a:r>
            <a:endParaRPr lang="de-DE" dirty="0">
              <a:latin typeface="Arial" panose="020B0604020202020204" pitchFamily="34" charset="0"/>
              <a:cs typeface="Arial" panose="020B0604020202020204" pitchFamily="34" charset="0"/>
            </a:endParaRPr>
          </a:p>
        </p:txBody>
      </p:sp>
      <p:cxnSp>
        <p:nvCxnSpPr>
          <p:cNvPr id="25" name="Gerade Verbindung mit Pfeil 24">
            <a:extLst>
              <a:ext uri="{FF2B5EF4-FFF2-40B4-BE49-F238E27FC236}">
                <a16:creationId xmlns:a16="http://schemas.microsoft.com/office/drawing/2014/main" id="{D187724D-E8B9-696A-EA75-71DB6D04768E}"/>
              </a:ext>
            </a:extLst>
          </p:cNvPr>
          <p:cNvCxnSpPr>
            <a:stCxn id="19" idx="2"/>
            <a:endCxn id="13" idx="0"/>
          </p:cNvCxnSpPr>
          <p:nvPr/>
        </p:nvCxnSpPr>
        <p:spPr>
          <a:xfrm flipH="1">
            <a:off x="6003565" y="661245"/>
            <a:ext cx="1270613" cy="60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6FE798BB-0D49-78F8-15BA-CC7C26F13AE2}"/>
              </a:ext>
            </a:extLst>
          </p:cNvPr>
          <p:cNvSpPr txBox="1"/>
          <p:nvPr/>
        </p:nvSpPr>
        <p:spPr>
          <a:xfrm>
            <a:off x="8049810" y="3075717"/>
            <a:ext cx="3598217" cy="584775"/>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Menü- und Multifunktionsleiste mit den meisten Befehlen</a:t>
            </a:r>
          </a:p>
        </p:txBody>
      </p:sp>
      <p:cxnSp>
        <p:nvCxnSpPr>
          <p:cNvPr id="29" name="Gerade Verbindung mit Pfeil 28">
            <a:extLst>
              <a:ext uri="{FF2B5EF4-FFF2-40B4-BE49-F238E27FC236}">
                <a16:creationId xmlns:a16="http://schemas.microsoft.com/office/drawing/2014/main" id="{DDAF5876-44D7-B44D-03A1-9FAB0CB6649F}"/>
              </a:ext>
            </a:extLst>
          </p:cNvPr>
          <p:cNvCxnSpPr>
            <a:cxnSpLocks/>
            <a:endCxn id="14" idx="2"/>
          </p:cNvCxnSpPr>
          <p:nvPr/>
        </p:nvCxnSpPr>
        <p:spPr>
          <a:xfrm flipH="1" flipV="1">
            <a:off x="6003565" y="2463783"/>
            <a:ext cx="2035535" cy="965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F8B22F2F-B5EB-92D8-83FD-57458FF58F5D}"/>
              </a:ext>
            </a:extLst>
          </p:cNvPr>
          <p:cNvSpPr txBox="1"/>
          <p:nvPr/>
        </p:nvSpPr>
        <p:spPr>
          <a:xfrm>
            <a:off x="7916201" y="6282994"/>
            <a:ext cx="1576040" cy="338554"/>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Zoom-Funktion</a:t>
            </a:r>
          </a:p>
        </p:txBody>
      </p:sp>
      <p:cxnSp>
        <p:nvCxnSpPr>
          <p:cNvPr id="32" name="Gerade Verbindung mit Pfeil 31">
            <a:extLst>
              <a:ext uri="{FF2B5EF4-FFF2-40B4-BE49-F238E27FC236}">
                <a16:creationId xmlns:a16="http://schemas.microsoft.com/office/drawing/2014/main" id="{A6B68D88-824A-9339-3ADB-F976B8523BC6}"/>
              </a:ext>
            </a:extLst>
          </p:cNvPr>
          <p:cNvCxnSpPr>
            <a:stCxn id="30" idx="3"/>
          </p:cNvCxnSpPr>
          <p:nvPr/>
        </p:nvCxnSpPr>
        <p:spPr>
          <a:xfrm flipV="1">
            <a:off x="9492241" y="5694417"/>
            <a:ext cx="1331368" cy="757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D98AC0D7-77F1-B300-35B6-3B5F12678E76}"/>
              </a:ext>
            </a:extLst>
          </p:cNvPr>
          <p:cNvSpPr txBox="1"/>
          <p:nvPr/>
        </p:nvSpPr>
        <p:spPr>
          <a:xfrm>
            <a:off x="2214390" y="4373696"/>
            <a:ext cx="1575412" cy="338554"/>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Zelle (hier: C8)</a:t>
            </a:r>
          </a:p>
        </p:txBody>
      </p:sp>
      <p:cxnSp>
        <p:nvCxnSpPr>
          <p:cNvPr id="35" name="Gerade Verbindung mit Pfeil 34">
            <a:extLst>
              <a:ext uri="{FF2B5EF4-FFF2-40B4-BE49-F238E27FC236}">
                <a16:creationId xmlns:a16="http://schemas.microsoft.com/office/drawing/2014/main" id="{A495D2C8-95D7-6B97-1513-217343A86FDC}"/>
              </a:ext>
            </a:extLst>
          </p:cNvPr>
          <p:cNvCxnSpPr>
            <a:stCxn id="33" idx="1"/>
            <a:endCxn id="16" idx="2"/>
          </p:cNvCxnSpPr>
          <p:nvPr/>
        </p:nvCxnSpPr>
        <p:spPr>
          <a:xfrm flipH="1" flipV="1">
            <a:off x="1618481" y="3866920"/>
            <a:ext cx="595909" cy="6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hteck 35">
            <a:extLst>
              <a:ext uri="{FF2B5EF4-FFF2-40B4-BE49-F238E27FC236}">
                <a16:creationId xmlns:a16="http://schemas.microsoft.com/office/drawing/2014/main" id="{1EB587CE-F95C-D413-D7FC-F4D3F41D248B}"/>
              </a:ext>
            </a:extLst>
          </p:cNvPr>
          <p:cNvSpPr/>
          <p:nvPr/>
        </p:nvSpPr>
        <p:spPr>
          <a:xfrm>
            <a:off x="131870" y="2528437"/>
            <a:ext cx="11743048" cy="189837"/>
          </a:xfrm>
          <a:prstGeom prst="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8" name="Textfeld 37">
            <a:extLst>
              <a:ext uri="{FF2B5EF4-FFF2-40B4-BE49-F238E27FC236}">
                <a16:creationId xmlns:a16="http://schemas.microsoft.com/office/drawing/2014/main" id="{49B24A39-9299-2DEF-F10A-429B9180D90D}"/>
              </a:ext>
            </a:extLst>
          </p:cNvPr>
          <p:cNvSpPr txBox="1"/>
          <p:nvPr/>
        </p:nvSpPr>
        <p:spPr>
          <a:xfrm>
            <a:off x="3679635" y="3528026"/>
            <a:ext cx="1872868" cy="338554"/>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Bearbeitungsleiste</a:t>
            </a:r>
            <a:endParaRPr lang="de-DE" dirty="0">
              <a:latin typeface="Arial" panose="020B0604020202020204" pitchFamily="34" charset="0"/>
              <a:cs typeface="Arial" panose="020B0604020202020204" pitchFamily="34" charset="0"/>
            </a:endParaRPr>
          </a:p>
        </p:txBody>
      </p:sp>
      <p:cxnSp>
        <p:nvCxnSpPr>
          <p:cNvPr id="40" name="Gerade Verbindung mit Pfeil 39">
            <a:extLst>
              <a:ext uri="{FF2B5EF4-FFF2-40B4-BE49-F238E27FC236}">
                <a16:creationId xmlns:a16="http://schemas.microsoft.com/office/drawing/2014/main" id="{1C8EA8A6-BC25-F1B5-C14A-B0FDCA08C3C5}"/>
              </a:ext>
            </a:extLst>
          </p:cNvPr>
          <p:cNvCxnSpPr>
            <a:stCxn id="38" idx="0"/>
          </p:cNvCxnSpPr>
          <p:nvPr/>
        </p:nvCxnSpPr>
        <p:spPr>
          <a:xfrm flipV="1">
            <a:off x="4616069" y="2718274"/>
            <a:ext cx="0" cy="809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FDE4B013-B39D-DAE6-380F-E5AD7C8FDC91}"/>
              </a:ext>
            </a:extLst>
          </p:cNvPr>
          <p:cNvSpPr/>
          <p:nvPr/>
        </p:nvSpPr>
        <p:spPr>
          <a:xfrm>
            <a:off x="855321" y="5303301"/>
            <a:ext cx="620939" cy="214696"/>
          </a:xfrm>
          <a:prstGeom prst="rect">
            <a:avLst/>
          </a:prstGeom>
          <a:noFill/>
          <a:ln w="3810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2" name="Textfeld 41">
            <a:extLst>
              <a:ext uri="{FF2B5EF4-FFF2-40B4-BE49-F238E27FC236}">
                <a16:creationId xmlns:a16="http://schemas.microsoft.com/office/drawing/2014/main" id="{9F0FD8E7-BC2F-CDF9-89A6-87A3C1C7F9D0}"/>
              </a:ext>
            </a:extLst>
          </p:cNvPr>
          <p:cNvSpPr txBox="1"/>
          <p:nvPr/>
        </p:nvSpPr>
        <p:spPr>
          <a:xfrm>
            <a:off x="1646023" y="5904067"/>
            <a:ext cx="1356073" cy="338554"/>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Tabellenblatt</a:t>
            </a:r>
            <a:endParaRPr lang="de-DE" dirty="0">
              <a:latin typeface="Arial" panose="020B0604020202020204" pitchFamily="34" charset="0"/>
              <a:cs typeface="Arial" panose="020B0604020202020204" pitchFamily="34" charset="0"/>
            </a:endParaRPr>
          </a:p>
        </p:txBody>
      </p:sp>
      <p:cxnSp>
        <p:nvCxnSpPr>
          <p:cNvPr id="44" name="Gerade Verbindung mit Pfeil 43">
            <a:extLst>
              <a:ext uri="{FF2B5EF4-FFF2-40B4-BE49-F238E27FC236}">
                <a16:creationId xmlns:a16="http://schemas.microsoft.com/office/drawing/2014/main" id="{C3FB8CC3-5045-3EF2-8E06-48880665A883}"/>
              </a:ext>
            </a:extLst>
          </p:cNvPr>
          <p:cNvCxnSpPr>
            <a:stCxn id="42" idx="1"/>
            <a:endCxn id="41" idx="2"/>
          </p:cNvCxnSpPr>
          <p:nvPr/>
        </p:nvCxnSpPr>
        <p:spPr>
          <a:xfrm flipH="1" flipV="1">
            <a:off x="1165791" y="5517997"/>
            <a:ext cx="480232" cy="555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91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7ECB-172C-7F8D-FA11-057DF74DD276}"/>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CC97118A-C7B8-B775-0F97-312E46D05E4D}"/>
              </a:ext>
            </a:extLst>
          </p:cNvPr>
          <p:cNvPicPr>
            <a:picLocks noChangeAspect="1"/>
          </p:cNvPicPr>
          <p:nvPr/>
        </p:nvPicPr>
        <p:blipFill>
          <a:blip r:embed="rId2"/>
          <a:stretch>
            <a:fillRect/>
          </a:stretch>
        </p:blipFill>
        <p:spPr>
          <a:xfrm>
            <a:off x="276040" y="1181232"/>
            <a:ext cx="5126609" cy="5417159"/>
          </a:xfrm>
          <a:prstGeom prst="rect">
            <a:avLst/>
          </a:prstGeom>
        </p:spPr>
      </p:pic>
      <p:sp>
        <p:nvSpPr>
          <p:cNvPr id="2" name="Foliennummernplatzhalter 1">
            <a:extLst>
              <a:ext uri="{FF2B5EF4-FFF2-40B4-BE49-F238E27FC236}">
                <a16:creationId xmlns:a16="http://schemas.microsoft.com/office/drawing/2014/main" id="{04E7F3AC-2877-D01B-9EF3-EAE522075688}"/>
              </a:ext>
            </a:extLst>
          </p:cNvPr>
          <p:cNvSpPr>
            <a:spLocks noGrp="1"/>
          </p:cNvSpPr>
          <p:nvPr>
            <p:ph type="sldNum" sz="quarter" idx="11"/>
          </p:nvPr>
        </p:nvSpPr>
        <p:spPr/>
        <p:txBody>
          <a:bodyPr/>
          <a:lstStyle/>
          <a:p>
            <a:fld id="{1B11A555-8F09-43CE-979F-AC44272BE1EC}" type="slidenum">
              <a:rPr lang="de-DE" smtClean="0"/>
              <a:pPr/>
              <a:t>7</a:t>
            </a:fld>
            <a:endParaRPr lang="de-DE" dirty="0"/>
          </a:p>
        </p:txBody>
      </p:sp>
      <p:sp>
        <p:nvSpPr>
          <p:cNvPr id="3" name="Textplatzhalter 2">
            <a:extLst>
              <a:ext uri="{FF2B5EF4-FFF2-40B4-BE49-F238E27FC236}">
                <a16:creationId xmlns:a16="http://schemas.microsoft.com/office/drawing/2014/main" id="{9C0BEE2F-8067-403A-1029-CA6EE03E4A9B}"/>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Beispieldatensatz: Aufbau eines Datensatzes in Excel</a:t>
            </a:r>
          </a:p>
        </p:txBody>
      </p:sp>
      <p:sp>
        <p:nvSpPr>
          <p:cNvPr id="12" name="Textfeld 11">
            <a:extLst>
              <a:ext uri="{FF2B5EF4-FFF2-40B4-BE49-F238E27FC236}">
                <a16:creationId xmlns:a16="http://schemas.microsoft.com/office/drawing/2014/main" id="{7F88DA35-1D3C-C9B3-3C15-22251E2822B6}"/>
              </a:ext>
            </a:extLst>
          </p:cNvPr>
          <p:cNvSpPr txBox="1"/>
          <p:nvPr/>
        </p:nvSpPr>
        <p:spPr>
          <a:xfrm>
            <a:off x="6896970" y="2472984"/>
            <a:ext cx="4587558" cy="461665"/>
          </a:xfrm>
          <a:prstGeom prst="rect">
            <a:avLst/>
          </a:prstGeom>
          <a:noFill/>
          <a:ln>
            <a:solidFill>
              <a:srgbClr val="232F66"/>
            </a:solidFill>
          </a:ln>
        </p:spPr>
        <p:txBody>
          <a:bodyPr wrap="square" rtlCol="0">
            <a:spAutoFit/>
          </a:bodyPr>
          <a:lstStyle/>
          <a:p>
            <a:pPr algn="ctr"/>
            <a:r>
              <a:rPr lang="de-DE" sz="1200" dirty="0">
                <a:latin typeface="Arial" panose="020B0604020202020204" pitchFamily="34" charset="0"/>
                <a:cs typeface="Arial" panose="020B0604020202020204" pitchFamily="34" charset="0"/>
              </a:rPr>
              <a:t>Jede Zeile = eine befragte Person (hier die Person mit der ID 7)</a:t>
            </a:r>
          </a:p>
          <a:p>
            <a:pPr algn="ctr"/>
            <a:r>
              <a:rPr lang="de-DE" sz="1200" dirty="0">
                <a:latin typeface="Arial" panose="020B0604020202020204" pitchFamily="34" charset="0"/>
                <a:cs typeface="Arial" panose="020B0604020202020204" pitchFamily="34" charset="0"/>
              </a:rPr>
              <a:t>→ enthält alle abgefragten Informationen zu dieser Person</a:t>
            </a:r>
          </a:p>
        </p:txBody>
      </p:sp>
      <p:sp>
        <p:nvSpPr>
          <p:cNvPr id="13" name="Textfeld 12">
            <a:extLst>
              <a:ext uri="{FF2B5EF4-FFF2-40B4-BE49-F238E27FC236}">
                <a16:creationId xmlns:a16="http://schemas.microsoft.com/office/drawing/2014/main" id="{C1AE1E67-351A-8CB9-A7CF-1E448433D5EC}"/>
              </a:ext>
            </a:extLst>
          </p:cNvPr>
          <p:cNvSpPr txBox="1"/>
          <p:nvPr/>
        </p:nvSpPr>
        <p:spPr>
          <a:xfrm>
            <a:off x="5803134" y="3516896"/>
            <a:ext cx="3027802" cy="646331"/>
          </a:xfrm>
          <a:prstGeom prst="rect">
            <a:avLst/>
          </a:prstGeom>
          <a:noFill/>
          <a:ln>
            <a:solidFill>
              <a:srgbClr val="232F66"/>
            </a:solidFill>
          </a:ln>
        </p:spPr>
        <p:txBody>
          <a:bodyPr wrap="square" rtlCol="0">
            <a:spAutoFit/>
          </a:bodyPr>
          <a:lstStyle/>
          <a:p>
            <a:r>
              <a:rPr lang="de-DE" sz="1200" dirty="0">
                <a:latin typeface="Arial" panose="020B0604020202020204" pitchFamily="34" charset="0"/>
                <a:cs typeface="Arial" panose="020B0604020202020204" pitchFamily="34" charset="0"/>
              </a:rPr>
              <a:t>Jede Spalte = eine Variable</a:t>
            </a:r>
          </a:p>
          <a:p>
            <a:r>
              <a:rPr lang="de-DE" sz="1200" dirty="0">
                <a:latin typeface="Arial" panose="020B0604020202020204" pitchFamily="34" charset="0"/>
                <a:cs typeface="Arial" panose="020B0604020202020204" pitchFamily="34" charset="0"/>
              </a:rPr>
              <a:t>→ z. B. Studiengang, Semesterzahl (hier), getrunkene Kaffeetassen pro Tag</a:t>
            </a:r>
          </a:p>
        </p:txBody>
      </p:sp>
      <p:sp>
        <p:nvSpPr>
          <p:cNvPr id="14" name="Rechteck 13">
            <a:extLst>
              <a:ext uri="{FF2B5EF4-FFF2-40B4-BE49-F238E27FC236}">
                <a16:creationId xmlns:a16="http://schemas.microsoft.com/office/drawing/2014/main" id="{BA640B62-ACCE-E8AE-8377-C76A41E01BC9}"/>
              </a:ext>
            </a:extLst>
          </p:cNvPr>
          <p:cNvSpPr/>
          <p:nvPr/>
        </p:nvSpPr>
        <p:spPr>
          <a:xfrm>
            <a:off x="338027" y="2347126"/>
            <a:ext cx="5064622" cy="217172"/>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5" name="Textfeld 14">
            <a:extLst>
              <a:ext uri="{FF2B5EF4-FFF2-40B4-BE49-F238E27FC236}">
                <a16:creationId xmlns:a16="http://schemas.microsoft.com/office/drawing/2014/main" id="{B7FDABB1-B408-1915-9606-847F149B0D06}"/>
              </a:ext>
            </a:extLst>
          </p:cNvPr>
          <p:cNvSpPr txBox="1"/>
          <p:nvPr/>
        </p:nvSpPr>
        <p:spPr>
          <a:xfrm>
            <a:off x="6096001" y="1294063"/>
            <a:ext cx="2734936" cy="830997"/>
          </a:xfrm>
          <a:prstGeom prst="rect">
            <a:avLst/>
          </a:prstGeom>
          <a:noFill/>
          <a:ln>
            <a:solidFill>
              <a:srgbClr val="232F66"/>
            </a:solidFill>
          </a:ln>
        </p:spPr>
        <p:txBody>
          <a:bodyPr wrap="square" rtlCol="0">
            <a:spAutoFit/>
          </a:bodyPr>
          <a:lstStyle/>
          <a:p>
            <a:pPr algn="ctr"/>
            <a:r>
              <a:rPr lang="de-DE" sz="1200" dirty="0">
                <a:latin typeface="Arial" panose="020B0604020202020204" pitchFamily="34" charset="0"/>
                <a:cs typeface="Arial" panose="020B0604020202020204" pitchFamily="34" charset="0"/>
              </a:rPr>
              <a:t>In der obersten Zeile werden die abgefragten Merkmale (Variablen) eingetragen, z. B. ID, Studiengang, Semesterzahl </a:t>
            </a:r>
          </a:p>
        </p:txBody>
      </p:sp>
      <p:sp>
        <p:nvSpPr>
          <p:cNvPr id="18" name="Rechteck 17">
            <a:extLst>
              <a:ext uri="{FF2B5EF4-FFF2-40B4-BE49-F238E27FC236}">
                <a16:creationId xmlns:a16="http://schemas.microsoft.com/office/drawing/2014/main" id="{86A4D66E-1785-F0DA-62EC-5CA02D908726}"/>
              </a:ext>
            </a:extLst>
          </p:cNvPr>
          <p:cNvSpPr/>
          <p:nvPr/>
        </p:nvSpPr>
        <p:spPr>
          <a:xfrm rot="5400000">
            <a:off x="-364415" y="4103798"/>
            <a:ext cx="4236837" cy="723492"/>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9" name="Rechteck 18">
            <a:extLst>
              <a:ext uri="{FF2B5EF4-FFF2-40B4-BE49-F238E27FC236}">
                <a16:creationId xmlns:a16="http://schemas.microsoft.com/office/drawing/2014/main" id="{CC1EF6A3-F41F-5F92-56CB-DDBCAC50C6B6}"/>
              </a:ext>
            </a:extLst>
          </p:cNvPr>
          <p:cNvSpPr/>
          <p:nvPr/>
        </p:nvSpPr>
        <p:spPr>
          <a:xfrm>
            <a:off x="406427" y="3268080"/>
            <a:ext cx="4744729" cy="186529"/>
          </a:xfrm>
          <a:prstGeom prst="rect">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4" name="Textfeld 23">
            <a:extLst>
              <a:ext uri="{FF2B5EF4-FFF2-40B4-BE49-F238E27FC236}">
                <a16:creationId xmlns:a16="http://schemas.microsoft.com/office/drawing/2014/main" id="{6EA52B1E-66C6-4232-85BB-CD8DB2CF4377}"/>
              </a:ext>
            </a:extLst>
          </p:cNvPr>
          <p:cNvSpPr txBox="1"/>
          <p:nvPr/>
        </p:nvSpPr>
        <p:spPr>
          <a:xfrm>
            <a:off x="5642986" y="4401370"/>
            <a:ext cx="5841542" cy="2246769"/>
          </a:xfrm>
          <a:prstGeom prst="rect">
            <a:avLst/>
          </a:prstGeom>
          <a:noFill/>
          <a:ln>
            <a:solidFill>
              <a:srgbClr val="232F66"/>
            </a:solidFill>
          </a:ln>
        </p:spPr>
        <p:txBody>
          <a:bodyPr wrap="square" rtlCol="0">
            <a:spAutoFit/>
          </a:bodyPr>
          <a:lstStyle/>
          <a:p>
            <a:r>
              <a:rPr lang="de-DE" sz="1400" dirty="0">
                <a:latin typeface="Arial" panose="020B0604020202020204" pitchFamily="34" charset="0"/>
                <a:cs typeface="Arial" panose="020B0604020202020204" pitchFamily="34" charset="0"/>
              </a:rPr>
              <a:t>So kann man aus der Tabelle zum Beispiel auf den ersten Blick herauslesen, dass …</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Person 2 (ID 2) im 3. Semester Psychologie studiert und 1 Tasse Kaffee pro Tag trinkt, bevorzugt zu Hause.</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Person 10 keinen Kaffee trinkt und eine 1 Stunde pro Tag lernt</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Einige Personen im Vergleich viel Kaffee trinken (6 Tassen), andere überhaupt keinen (0 Tassen)</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Insgesamt 30 Personen an der Befragung teilgenommen haben, davon 17 weibliche und 13 männliche.</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a:t>
            </a:r>
          </a:p>
        </p:txBody>
      </p:sp>
      <p:cxnSp>
        <p:nvCxnSpPr>
          <p:cNvPr id="30" name="Gerade Verbindung mit Pfeil 29">
            <a:extLst>
              <a:ext uri="{FF2B5EF4-FFF2-40B4-BE49-F238E27FC236}">
                <a16:creationId xmlns:a16="http://schemas.microsoft.com/office/drawing/2014/main" id="{D030D0FD-FEC6-2028-B50E-59182934B317}"/>
              </a:ext>
            </a:extLst>
          </p:cNvPr>
          <p:cNvCxnSpPr>
            <a:cxnSpLocks/>
            <a:stCxn id="13" idx="1"/>
            <a:endCxn id="18" idx="0"/>
          </p:cNvCxnSpPr>
          <p:nvPr/>
        </p:nvCxnSpPr>
        <p:spPr>
          <a:xfrm flipH="1">
            <a:off x="2115750" y="3840062"/>
            <a:ext cx="3687384" cy="625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1EA40A3-C053-231B-201D-37CB9C07693A}"/>
              </a:ext>
            </a:extLst>
          </p:cNvPr>
          <p:cNvCxnSpPr>
            <a:cxnSpLocks/>
            <a:stCxn id="12" idx="1"/>
          </p:cNvCxnSpPr>
          <p:nvPr/>
        </p:nvCxnSpPr>
        <p:spPr>
          <a:xfrm flipH="1">
            <a:off x="5151156" y="2703817"/>
            <a:ext cx="1745814" cy="686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AA575085-3D46-D3C7-269F-0278E51DA34A}"/>
              </a:ext>
            </a:extLst>
          </p:cNvPr>
          <p:cNvCxnSpPr>
            <a:cxnSpLocks/>
            <a:stCxn id="15" idx="1"/>
            <a:endCxn id="14" idx="3"/>
          </p:cNvCxnSpPr>
          <p:nvPr/>
        </p:nvCxnSpPr>
        <p:spPr>
          <a:xfrm flipH="1">
            <a:off x="5402649" y="1709562"/>
            <a:ext cx="693352" cy="746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18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15EA-3555-49DB-7B25-0488FBBA221A}"/>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9598215-CCED-53AF-5405-7BFF31C2E73F}"/>
              </a:ext>
            </a:extLst>
          </p:cNvPr>
          <p:cNvSpPr>
            <a:spLocks noGrp="1"/>
          </p:cNvSpPr>
          <p:nvPr>
            <p:ph type="sldNum" sz="quarter" idx="11"/>
          </p:nvPr>
        </p:nvSpPr>
        <p:spPr/>
        <p:txBody>
          <a:bodyPr/>
          <a:lstStyle/>
          <a:p>
            <a:fld id="{1B11A555-8F09-43CE-979F-AC44272BE1EC}" type="slidenum">
              <a:rPr lang="de-DE" smtClean="0"/>
              <a:pPr/>
              <a:t>8</a:t>
            </a:fld>
            <a:endParaRPr lang="de-DE" dirty="0"/>
          </a:p>
        </p:txBody>
      </p:sp>
      <p:sp>
        <p:nvSpPr>
          <p:cNvPr id="3" name="Textplatzhalter 2">
            <a:extLst>
              <a:ext uri="{FF2B5EF4-FFF2-40B4-BE49-F238E27FC236}">
                <a16:creationId xmlns:a16="http://schemas.microsoft.com/office/drawing/2014/main" id="{2FF17AA5-8DFD-EA98-3DD1-03146180FB5F}"/>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Beispieldatensatz: Grundsätzliches</a:t>
            </a:r>
          </a:p>
        </p:txBody>
      </p:sp>
      <p:sp>
        <p:nvSpPr>
          <p:cNvPr id="4" name="Textfeld 3">
            <a:extLst>
              <a:ext uri="{FF2B5EF4-FFF2-40B4-BE49-F238E27FC236}">
                <a16:creationId xmlns:a16="http://schemas.microsoft.com/office/drawing/2014/main" id="{801039DB-FA68-68DB-C3BE-CB810C9A0BFB}"/>
              </a:ext>
            </a:extLst>
          </p:cNvPr>
          <p:cNvSpPr txBox="1"/>
          <p:nvPr/>
        </p:nvSpPr>
        <p:spPr>
          <a:xfrm>
            <a:off x="6096000" y="2056080"/>
            <a:ext cx="5295441" cy="3477875"/>
          </a:xfrm>
          <a:prstGeom prst="rect">
            <a:avLst/>
          </a:prstGeom>
          <a:noFill/>
          <a:ln>
            <a:solidFill>
              <a:srgbClr val="232F66"/>
            </a:solidFill>
          </a:ln>
        </p:spPr>
        <p:txBody>
          <a:bodyPr wrap="square" rtlCol="0">
            <a:spAutoFit/>
          </a:bodyPr>
          <a:lstStyle/>
          <a:p>
            <a:r>
              <a:rPr lang="de-DE" dirty="0">
                <a:latin typeface="Arial" panose="020B0604020202020204" pitchFamily="34" charset="0"/>
                <a:cs typeface="Arial" panose="020B0604020202020204" pitchFamily="34" charset="0"/>
              </a:rPr>
              <a:t>Bei diesem Datensatz handelt es sich um ein fiktives Beispiel.</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Wir nehmen an, dass eine Befragung mit insgesamt 30 Studierenden durchgeführt wurde</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Diese wurden gebeten, folgende Angaben über sich zu machen:</a:t>
            </a:r>
          </a:p>
          <a:p>
            <a:pPr marL="742950" lvl="1"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Eingeschriebener Studiengang</a:t>
            </a:r>
          </a:p>
          <a:p>
            <a:pPr marL="742950" lvl="1"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Aktuelle Semesterzahl</a:t>
            </a:r>
          </a:p>
          <a:p>
            <a:pPr marL="742950" lvl="1"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Anzahl der pro Tag getrunkenen Tassen Kaffee</a:t>
            </a:r>
          </a:p>
          <a:p>
            <a:pPr marL="742950" lvl="1"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Bevorzugter Ort, an dem Kaffee getrunken wird</a:t>
            </a:r>
          </a:p>
          <a:p>
            <a:pPr marL="742950" lvl="1"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Bevorzugte Kaffeeart</a:t>
            </a:r>
          </a:p>
          <a:p>
            <a:pPr marL="742950" lvl="1"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Lernzeit pro Tag in Stunden</a:t>
            </a:r>
          </a:p>
          <a:p>
            <a:pPr marL="742950" lvl="1"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Geschlecht</a:t>
            </a:r>
          </a:p>
        </p:txBody>
      </p:sp>
      <p:pic>
        <p:nvPicPr>
          <p:cNvPr id="5" name="Grafik 4">
            <a:extLst>
              <a:ext uri="{FF2B5EF4-FFF2-40B4-BE49-F238E27FC236}">
                <a16:creationId xmlns:a16="http://schemas.microsoft.com/office/drawing/2014/main" id="{76BECA20-2393-06B5-E7AD-A3CCE22B5092}"/>
              </a:ext>
            </a:extLst>
          </p:cNvPr>
          <p:cNvPicPr>
            <a:picLocks noChangeAspect="1"/>
          </p:cNvPicPr>
          <p:nvPr/>
        </p:nvPicPr>
        <p:blipFill>
          <a:blip r:embed="rId2"/>
          <a:stretch>
            <a:fillRect/>
          </a:stretch>
        </p:blipFill>
        <p:spPr>
          <a:xfrm>
            <a:off x="276040" y="1181232"/>
            <a:ext cx="5126609" cy="5417159"/>
          </a:xfrm>
          <a:prstGeom prst="rect">
            <a:avLst/>
          </a:prstGeom>
        </p:spPr>
      </p:pic>
    </p:spTree>
    <p:extLst>
      <p:ext uri="{BB962C8B-B14F-4D97-AF65-F5344CB8AC3E}">
        <p14:creationId xmlns:p14="http://schemas.microsoft.com/office/powerpoint/2010/main" val="144861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87D9E-64AF-3897-0079-4AD37D265EA0}"/>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EA187D-D402-5445-CDC7-93C0056A0A0E}"/>
              </a:ext>
            </a:extLst>
          </p:cNvPr>
          <p:cNvSpPr>
            <a:spLocks noGrp="1"/>
          </p:cNvSpPr>
          <p:nvPr>
            <p:ph type="sldNum" sz="quarter" idx="11"/>
          </p:nvPr>
        </p:nvSpPr>
        <p:spPr/>
        <p:txBody>
          <a:bodyPr/>
          <a:lstStyle/>
          <a:p>
            <a:fld id="{1B11A555-8F09-43CE-979F-AC44272BE1EC}" type="slidenum">
              <a:rPr lang="de-DE" smtClean="0"/>
              <a:pPr/>
              <a:t>9</a:t>
            </a:fld>
            <a:endParaRPr lang="de-DE" dirty="0"/>
          </a:p>
        </p:txBody>
      </p:sp>
      <p:sp>
        <p:nvSpPr>
          <p:cNvPr id="3" name="Textplatzhalter 2">
            <a:extLst>
              <a:ext uri="{FF2B5EF4-FFF2-40B4-BE49-F238E27FC236}">
                <a16:creationId xmlns:a16="http://schemas.microsoft.com/office/drawing/2014/main" id="{3588E51B-062B-1696-F0E1-68856EC2B3BA}"/>
              </a:ext>
            </a:extLst>
          </p:cNvPr>
          <p:cNvSpPr>
            <a:spLocks noGrp="1"/>
          </p:cNvSpPr>
          <p:nvPr>
            <p:ph type="body" sz="quarter" idx="24"/>
          </p:nvPr>
        </p:nvSpPr>
        <p:spPr/>
        <p:txBody>
          <a:bodyPr/>
          <a:lstStyle/>
          <a:p>
            <a:r>
              <a:rPr lang="de-DE" dirty="0">
                <a:latin typeface="Arial" panose="020B0604020202020204" pitchFamily="34" charset="0"/>
                <a:cs typeface="Arial" panose="020B0604020202020204" pitchFamily="34" charset="0"/>
              </a:rPr>
              <a:t>Datenaufbereitung: </a:t>
            </a:r>
            <a:r>
              <a:rPr lang="de-DE" dirty="0"/>
              <a:t>Daten vorbereiten, bevor man sie analysiert</a:t>
            </a:r>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59E0F864-4AA0-ED0B-570E-A5E93B71174B}"/>
              </a:ext>
            </a:extLst>
          </p:cNvPr>
          <p:cNvSpPr>
            <a:spLocks noGrp="1"/>
          </p:cNvSpPr>
          <p:nvPr>
            <p:ph type="ftr" sz="quarter" idx="3"/>
          </p:nvPr>
        </p:nvSpPr>
        <p:spPr/>
        <p:txBody>
          <a:bodyPr/>
          <a:lstStyle/>
          <a:p>
            <a:r>
              <a:rPr lang="de-DE" dirty="0"/>
              <a:t>Katholische Universität Eichstätt-Ingolstadt</a:t>
            </a:r>
          </a:p>
        </p:txBody>
      </p:sp>
      <p:sp>
        <p:nvSpPr>
          <p:cNvPr id="5" name="Textplatzhalter 4">
            <a:extLst>
              <a:ext uri="{FF2B5EF4-FFF2-40B4-BE49-F238E27FC236}">
                <a16:creationId xmlns:a16="http://schemas.microsoft.com/office/drawing/2014/main" id="{23C5E540-853D-B734-480E-87F8D685CAF4}"/>
              </a:ext>
            </a:extLst>
          </p:cNvPr>
          <p:cNvSpPr>
            <a:spLocks noGrp="1"/>
          </p:cNvSpPr>
          <p:nvPr>
            <p:ph type="body" sz="quarter" idx="25"/>
          </p:nvPr>
        </p:nvSpPr>
        <p:spPr/>
        <p:txBody>
          <a:bodyPr/>
          <a:lstStyle/>
          <a:p>
            <a:r>
              <a:rPr lang="de-DE" dirty="0">
                <a:latin typeface="Arial" panose="020B0604020202020204" pitchFamily="34" charset="0"/>
                <a:cs typeface="Arial" panose="020B0604020202020204" pitchFamily="34" charset="0"/>
              </a:rPr>
              <a:t>Bevor die Daten ausgewertet werden können, müssen sie noch einmal überprüft und ggf. vereinheitlicht werden. Das beinhaltet z. B.:</a:t>
            </a:r>
          </a:p>
          <a:p>
            <a:pPr marL="285750" indent="-285750">
              <a:buFont typeface="Arial" panose="020B0604020202020204" pitchFamily="34" charset="0"/>
              <a:buChar char="•"/>
            </a:pPr>
            <a:r>
              <a:rPr lang="de-DE" sz="1500" dirty="0">
                <a:latin typeface="Arial" panose="020B0604020202020204" pitchFamily="34" charset="0"/>
                <a:cs typeface="Arial" panose="020B0604020202020204" pitchFamily="34" charset="0"/>
              </a:rPr>
              <a:t>Einheitliche und richtige Schreibweise prüfen (z. B. bei der Variable </a:t>
            </a:r>
            <a:r>
              <a:rPr lang="de-DE" sz="1500" i="1" dirty="0">
                <a:latin typeface="Arial" panose="020B0604020202020204" pitchFamily="34" charset="0"/>
                <a:cs typeface="Arial" panose="020B0604020202020204" pitchFamily="34" charset="0"/>
              </a:rPr>
              <a:t>Bevorzugter Ort </a:t>
            </a:r>
            <a:r>
              <a:rPr lang="de-DE" sz="1500" dirty="0">
                <a:latin typeface="Arial" panose="020B0604020202020204" pitchFamily="34" charset="0"/>
                <a:cs typeface="Arial" panose="020B0604020202020204" pitchFamily="34" charset="0"/>
              </a:rPr>
              <a:t>die Ausprägung </a:t>
            </a:r>
            <a:r>
              <a:rPr lang="de-DE" sz="1500" i="1" dirty="0">
                <a:latin typeface="Arial" panose="020B0604020202020204" pitchFamily="34" charset="0"/>
                <a:cs typeface="Arial" panose="020B0604020202020204" pitchFamily="34" charset="0"/>
              </a:rPr>
              <a:t>zuhause</a:t>
            </a:r>
            <a:r>
              <a:rPr lang="de-DE" sz="1500" dirty="0">
                <a:latin typeface="Arial" panose="020B0604020202020204" pitchFamily="34" charset="0"/>
                <a:cs typeface="Arial" panose="020B0604020202020204" pitchFamily="34" charset="0"/>
              </a:rPr>
              <a:t>, nicht </a:t>
            </a:r>
            <a:r>
              <a:rPr lang="de-DE" sz="1500" i="1" dirty="0">
                <a:latin typeface="Arial" panose="020B0604020202020204" pitchFamily="34" charset="0"/>
                <a:cs typeface="Arial" panose="020B0604020202020204" pitchFamily="34" charset="0"/>
              </a:rPr>
              <a:t>zu Hause </a:t>
            </a:r>
            <a:r>
              <a:rPr lang="de-DE" sz="1500" dirty="0">
                <a:latin typeface="Arial" panose="020B0604020202020204" pitchFamily="34" charset="0"/>
                <a:cs typeface="Arial" panose="020B0604020202020204" pitchFamily="34" charset="0"/>
              </a:rPr>
              <a:t>oder </a:t>
            </a:r>
            <a:r>
              <a:rPr lang="de-DE" sz="1500" i="1" dirty="0">
                <a:latin typeface="Arial" panose="020B0604020202020204" pitchFamily="34" charset="0"/>
                <a:cs typeface="Arial" panose="020B0604020202020204" pitchFamily="34" charset="0"/>
              </a:rPr>
              <a:t>zuhause</a:t>
            </a:r>
            <a:r>
              <a:rPr lang="de-DE" sz="15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500" dirty="0">
                <a:latin typeface="Arial" panose="020B0604020202020204" pitchFamily="34" charset="0"/>
                <a:cs typeface="Arial" panose="020B0604020202020204" pitchFamily="34" charset="0"/>
              </a:rPr>
              <a:t>Zahlen prüfen: Sind die Werte wirklich sinnvoll? (Z. B. ist zu vermuten, dass niemand 500 Tassen Kaffee pro Tag trinkt) → Möglichkeiten: Abgleich mit dem Fragebogen, ob ein Eingabefehler vorliegt, oder Daten bereinigen (z. B. Wert als fehlend kennzeichnen)</a:t>
            </a:r>
          </a:p>
          <a:p>
            <a:pPr marL="285750" indent="-285750">
              <a:buFont typeface="Arial" panose="020B0604020202020204" pitchFamily="34" charset="0"/>
              <a:buChar char="•"/>
            </a:pPr>
            <a:r>
              <a:rPr lang="de-DE" sz="1500" dirty="0">
                <a:latin typeface="Arial" panose="020B0604020202020204" pitchFamily="34" charset="0"/>
                <a:cs typeface="Arial" panose="020B0604020202020204" pitchFamily="34" charset="0"/>
              </a:rPr>
              <a:t>Formatierungen anpassen: Zahlen als Zahlen, Text als Text, keine Mischformate → das kann man durch einen Rechtsklick in die entsprechenden Zellen unter „Zellen formatieren“ prüfen</a:t>
            </a:r>
          </a:p>
          <a:p>
            <a:pPr marL="285750" indent="-285750">
              <a:buFont typeface="Arial" panose="020B0604020202020204" pitchFamily="34" charset="0"/>
              <a:buChar char="•"/>
            </a:pPr>
            <a:r>
              <a:rPr lang="de-DE" sz="1500" dirty="0">
                <a:latin typeface="Arial" panose="020B0604020202020204" pitchFamily="34" charset="0"/>
                <a:cs typeface="Arial" panose="020B0604020202020204" pitchFamily="34" charset="0"/>
              </a:rPr>
              <a:t>Dubletten löschen: Wenn z. B. dieselbe Person aus Versehen zweimal in der Liste steht, wird eine der Zeilen entfernt, damit die Daten nicht verfälscht werden</a:t>
            </a:r>
          </a:p>
          <a:p>
            <a:pPr marL="285750" indent="-285750">
              <a:buFont typeface="Arial" panose="020B0604020202020204" pitchFamily="34" charset="0"/>
              <a:buChar char="•"/>
            </a:pPr>
            <a:r>
              <a:rPr lang="de-DE" sz="1500" dirty="0">
                <a:latin typeface="Arial" panose="020B0604020202020204" pitchFamily="34" charset="0"/>
                <a:cs typeface="Arial" panose="020B0604020202020204" pitchFamily="34" charset="0"/>
              </a:rPr>
              <a:t>Zeilen mit fehlenden Werten löschen oder als fehlend markieren</a:t>
            </a:r>
          </a:p>
        </p:txBody>
      </p:sp>
      <p:sp>
        <p:nvSpPr>
          <p:cNvPr id="6" name="Textfeld 5">
            <a:extLst>
              <a:ext uri="{FF2B5EF4-FFF2-40B4-BE49-F238E27FC236}">
                <a16:creationId xmlns:a16="http://schemas.microsoft.com/office/drawing/2014/main" id="{6728483B-55F5-2BBB-FF01-FD488B8F7795}"/>
              </a:ext>
            </a:extLst>
          </p:cNvPr>
          <p:cNvSpPr txBox="1"/>
          <p:nvPr/>
        </p:nvSpPr>
        <p:spPr>
          <a:xfrm>
            <a:off x="6892358" y="4874488"/>
            <a:ext cx="4583017" cy="1846659"/>
          </a:xfrm>
          <a:prstGeom prst="rect">
            <a:avLst/>
          </a:prstGeom>
          <a:noFill/>
          <a:ln>
            <a:solidFill>
              <a:srgbClr val="232F66"/>
            </a:solidFill>
          </a:ln>
        </p:spPr>
        <p:txBody>
          <a:bodyPr wrap="square" rtlCol="0">
            <a:spAutoFit/>
          </a:bodyPr>
          <a:lstStyle/>
          <a:p>
            <a:r>
              <a:rPr lang="de-DE" sz="1600" dirty="0">
                <a:latin typeface="Arial" panose="020B0604020202020204" pitchFamily="34" charset="0"/>
                <a:cs typeface="Arial" panose="020B0604020202020204" pitchFamily="34" charset="0"/>
              </a:rPr>
              <a:t>Hilfreiche Excel-Befehle:</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SÄUBERN(): Entfernt nicht druckbare Zeichen aus Texten, z. B. unsichtbare Steuerzeichen, die beim Kopieren aus anderen Programmen mitkommen können.</a:t>
            </a: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GLÄTTEN(): Entfernt überflüssige Leerzeichen, also z. B. mehrere Leerzeichen zwischen Wörtern oder am Anfang/Ende eines Textes.</a:t>
            </a:r>
          </a:p>
        </p:txBody>
      </p:sp>
      <p:pic>
        <p:nvPicPr>
          <p:cNvPr id="9" name="Grafik 8" descr="Ein Bild, das Clipart, Zeichnung, Darstellung, Cartoon enthält.&#10;&#10;KI-generierte Inhalte können fehlerhaft sein.">
            <a:extLst>
              <a:ext uri="{FF2B5EF4-FFF2-40B4-BE49-F238E27FC236}">
                <a16:creationId xmlns:a16="http://schemas.microsoft.com/office/drawing/2014/main" id="{D0E4653A-F833-8BAB-842E-678D4656A8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975" y="5304043"/>
            <a:ext cx="854355" cy="987548"/>
          </a:xfrm>
          <a:prstGeom prst="rect">
            <a:avLst/>
          </a:prstGeom>
        </p:spPr>
      </p:pic>
    </p:spTree>
    <p:extLst>
      <p:ext uri="{BB962C8B-B14F-4D97-AF65-F5344CB8AC3E}">
        <p14:creationId xmlns:p14="http://schemas.microsoft.com/office/powerpoint/2010/main" val="784794626"/>
      </p:ext>
    </p:extLst>
  </p:cSld>
  <p:clrMapOvr>
    <a:masterClrMapping/>
  </p:clrMapOvr>
</p:sld>
</file>

<file path=ppt/theme/theme1.xml><?xml version="1.0" encoding="utf-8"?>
<a:theme xmlns:a="http://schemas.openxmlformats.org/drawingml/2006/main" name="Office">
  <a:themeElements>
    <a:clrScheme name="KU Farben II">
      <a:dk1>
        <a:srgbClr val="232F66"/>
      </a:dk1>
      <a:lt1>
        <a:sysClr val="window" lastClr="FFFFFF"/>
      </a:lt1>
      <a:dk2>
        <a:srgbClr val="D8D8D8"/>
      </a:dk2>
      <a:lt2>
        <a:srgbClr val="BFBFBF"/>
      </a:lt2>
      <a:accent1>
        <a:srgbClr val="232F66"/>
      </a:accent1>
      <a:accent2>
        <a:srgbClr val="FF9933"/>
      </a:accent2>
      <a:accent3>
        <a:srgbClr val="BFBFBF"/>
      </a:accent3>
      <a:accent4>
        <a:srgbClr val="F2D140"/>
      </a:accent4>
      <a:accent5>
        <a:srgbClr val="D8D8D8"/>
      </a:accent5>
      <a:accent6>
        <a:srgbClr val="0999E1"/>
      </a:accent6>
      <a:hlink>
        <a:srgbClr val="232F66"/>
      </a:hlink>
      <a:folHlink>
        <a:srgbClr val="232F66"/>
      </a:folHlink>
    </a:clrScheme>
    <a:fontScheme name="Benutzerdefiniert 1">
      <a:majorFont>
        <a:latin typeface="HelveticaNeueLT Com 55 Roman"/>
        <a:ea typeface=""/>
        <a:cs typeface=""/>
      </a:majorFont>
      <a:minorFont>
        <a:latin typeface="HelveticaNeueLT Com 45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3384</Words>
  <Application>Microsoft Office PowerPoint</Application>
  <PresentationFormat>Breitbild</PresentationFormat>
  <Paragraphs>348</Paragraphs>
  <Slides>33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HelveticaNeueLT Com 55 Roman</vt:lpstr>
      <vt:lpstr>HelveticaNeueLT Com 45 Lt</vt:lpstr>
      <vt:lpstr>Wingdings</vt:lpstr>
      <vt:lpstr>Calibri</vt:lpstr>
      <vt:lpstr>Arial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Hardt, Brigitte</dc:creator>
  <cp:lastModifiedBy>Kerstin Dierolf</cp:lastModifiedBy>
  <cp:revision>250</cp:revision>
  <dcterms:created xsi:type="dcterms:W3CDTF">2022-09-19T10:50:52Z</dcterms:created>
  <dcterms:modified xsi:type="dcterms:W3CDTF">2025-09-10T06:38:26Z</dcterms:modified>
</cp:coreProperties>
</file>